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swcorp\wmsasset\ASSET\PORTFOLIO_SPECIALISTS\Internacional\Relat&#243;rios%20para%20clientes\Relat&#243;rios%20mensais\Relat&#243;rios%20Design\Macro\Cen&#225;rio%20Macro\WP\WP_vf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WCORP\WMSASSET\ASSET_SUP\SUP_CONTROLES\COMUNICACAO_DESIGN\Informativos\White%20Paper\WP-Demografia\WP_vf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wcorp\wmsasset\ASSET\PORTFOLIO_SPECIALISTS\Internacional\Relat&#243;rios%20para%20clientes\Relat&#243;rios%20mensais\Relat&#243;rios%20Design\Macro\Cen&#225;rio%20Macro\Brasil\BR-Fiscal_simuladorMPV2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wcorp\wmsasset\ASSET\PORTFOLIO_SPECIALISTS\Internacional\Relat&#243;rios%20para%20clientes\Relat&#243;rios%20mensais\Relat&#243;rios%20Design\Macro\Cen&#225;rio%20Macro\WP\WP_vf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wcorp\wmsasset\ASSET\PORTFOLIO_SPECIALISTS\Internacional\Relat&#243;rios%20para%20clientes\Relat&#243;rios%20mensais\Relat&#243;rios%20Design\Macro\Cen&#225;rio%20Macro\WP\WP_vf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corp\wmsasset\ASSET\PORTFOLIO_SPECIALISTS\Internacional\Relat&#243;rios%20para%20clientes\Relat&#243;rios%20mensais\Relat&#243;rios%20Design\Macro\Cen&#225;rio%20Macro\WP\pirami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corp\wmsasset\ASSET\PORTFOLIO_SPECIALISTS\Internacional\Relat&#243;rios%20para%20clientes\Relat&#243;rios%20mensais\Relat&#243;rios%20Design\Macro\Cen&#225;rio%20Macro\WP\piramid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corp\wmsasset\ASSET\PORTFOLIO_SPECIALISTS\Internacional\Relat&#243;rios%20para%20clientes\Relat&#243;rios%20mensais\Relat&#243;rios%20Design\Macro\Cen&#225;rio%20Macro\WP\piramid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WCORP\WMSASSET\ASSET_SUP\SUP_CONTROLES\COMUNICACAO_DESIGN\Informativos\White%20Paper\WP-Demografia\WP_vf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wcorp\wmsasset\ASSET\PORTFOLIO_SPECIALISTS\Internacional\Relat&#243;rios%20para%20clientes\Relat&#243;rios%20mensais\Relat&#243;rios%20Design\Macro\Cen&#225;rio%20Macro\WP\WP_vf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600" b="1">
                <a:solidFill>
                  <a:schemeClr val="accent1"/>
                </a:solidFill>
              </a:defRPr>
            </a:pPr>
            <a:r>
              <a:rPr lang="en-US" sz="1600" b="1">
                <a:solidFill>
                  <a:schemeClr val="accent1"/>
                </a:solidFill>
              </a:rPr>
              <a:t>Envelhecimento da População e Gastos Públicos com Previdência</a:t>
            </a:r>
            <a:r>
              <a:rPr lang="en-US" sz="1600" b="1" baseline="0">
                <a:solidFill>
                  <a:schemeClr val="accent1"/>
                </a:solidFill>
              </a:rPr>
              <a:t> </a:t>
            </a:r>
            <a:r>
              <a:rPr lang="en-US" sz="1600" b="1">
                <a:solidFill>
                  <a:schemeClr val="accent1"/>
                </a:solidFill>
              </a:rPr>
              <a:t>(2015)</a:t>
            </a:r>
          </a:p>
        </c:rich>
      </c:tx>
      <c:layout>
        <c:manualLayout>
          <c:xMode val="edge"/>
          <c:yMode val="edge"/>
          <c:x val="4.3629945562360259E-2"/>
          <c:y val="2.6308261712383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539127053562746E-2"/>
          <c:y val="0.15847464532619698"/>
          <c:w val="0.86427683381682541"/>
          <c:h val="0.73103159899130254"/>
        </c:manualLayout>
      </c:layout>
      <c:scatterChart>
        <c:scatterStyle val="lineMarker"/>
        <c:varyColors val="0"/>
        <c:ser>
          <c:idx val="2"/>
          <c:order val="0"/>
          <c:tx>
            <c:v>2015</c:v>
          </c:tx>
          <c:spPr>
            <a:ln w="28575">
              <a:noFill/>
            </a:ln>
          </c:spPr>
          <c:marker>
            <c:spPr>
              <a:solidFill>
                <a:srgbClr val="163358"/>
              </a:solidFill>
              <a:ln>
                <a:noFill/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Austrália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Chile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713641895096055E-3"/>
                  <c:y val="-3.267973856209147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Finlândia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Alemanha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000" b="1">
                        <a:solidFill>
                          <a:srgbClr val="163358"/>
                        </a:solidFill>
                      </a:rPr>
                      <a:t>Grécia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8.8070462842644096E-3"/>
                  <c:y val="-3.267973856209150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Itália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Luxemburgo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z="1000">
                        <a:solidFill>
                          <a:srgbClr val="163358"/>
                        </a:solidFill>
                      </a:rPr>
                      <a:t>México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5.7245800847718659E-2"/>
                  <c:y val="-1.361655773420479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Holanda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1.4678410473774014E-3"/>
                  <c:y val="2.450980392156862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Rússia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3.5228185137057638E-2"/>
                  <c:y val="-4.6296296296296294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Suécia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 sz="1000">
                        <a:solidFill>
                          <a:srgbClr val="163358"/>
                        </a:solidFill>
                      </a:rPr>
                      <a:t>Turquia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7055662266187081E-3"/>
                  <c:y val="4.9328392774432607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accent3"/>
                        </a:solidFill>
                      </a:defRPr>
                    </a:pPr>
                    <a:r>
                      <a:rPr lang="en-US" sz="1050" b="1" dirty="0" err="1">
                        <a:solidFill>
                          <a:schemeClr val="accent3"/>
                        </a:solidFill>
                      </a:rPr>
                      <a:t>Brasil</a:t>
                    </a:r>
                    <a:endParaRPr lang="en-US" sz="1050" b="1" dirty="0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China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163358"/>
                        </a:solidFill>
                      </a:rPr>
                      <a:t>Arábia Saudita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163358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9525" cap="flat" cmpd="sng" algn="ctr">
                <a:solidFill>
                  <a:srgbClr val="163358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'09'!$N$14:$N$57</c:f>
              <c:numCache>
                <c:formatCode>0.0</c:formatCode>
                <c:ptCount val="44"/>
                <c:pt idx="0">
                  <c:v>2.9</c:v>
                </c:pt>
                <c:pt idx="1">
                  <c:v>13.894039953285338</c:v>
                </c:pt>
                <c:pt idx="2">
                  <c:v>11.793541551289639</c:v>
                </c:pt>
                <c:pt idx="3">
                  <c:v>4.9000000000000004</c:v>
                </c:pt>
                <c:pt idx="4">
                  <c:v>5.5</c:v>
                </c:pt>
                <c:pt idx="5">
                  <c:v>9</c:v>
                </c:pt>
                <c:pt idx="6">
                  <c:v>10.3</c:v>
                </c:pt>
                <c:pt idx="7">
                  <c:v>7.6253669577671008</c:v>
                </c:pt>
                <c:pt idx="8">
                  <c:v>12.873088861054056</c:v>
                </c:pt>
                <c:pt idx="9">
                  <c:v>14.886687289731169</c:v>
                </c:pt>
                <c:pt idx="10">
                  <c:v>10</c:v>
                </c:pt>
                <c:pt idx="11">
                  <c:v>16.193597091158296</c:v>
                </c:pt>
                <c:pt idx="12">
                  <c:v>11.527236288016546</c:v>
                </c:pt>
                <c:pt idx="13">
                  <c:v>3.3</c:v>
                </c:pt>
                <c:pt idx="14">
                  <c:v>7.3501797559194904</c:v>
                </c:pt>
                <c:pt idx="16">
                  <c:v>15.724465440816751</c:v>
                </c:pt>
                <c:pt idx="18">
                  <c:v>1.7</c:v>
                </c:pt>
                <c:pt idx="19">
                  <c:v>9.3784029137897154</c:v>
                </c:pt>
                <c:pt idx="20">
                  <c:v>1.5</c:v>
                </c:pt>
                <c:pt idx="21">
                  <c:v>6.8853928220789005</c:v>
                </c:pt>
                <c:pt idx="22">
                  <c:v>5.5</c:v>
                </c:pt>
                <c:pt idx="23">
                  <c:v>9.8922473148607768</c:v>
                </c:pt>
                <c:pt idx="24">
                  <c:v>11.317718561506675</c:v>
                </c:pt>
                <c:pt idx="25">
                  <c:v>13.81817331773464</c:v>
                </c:pt>
                <c:pt idx="26">
                  <c:v>8.1173199864770158</c:v>
                </c:pt>
                <c:pt idx="27">
                  <c:v>11.769311105039725</c:v>
                </c:pt>
                <c:pt idx="28">
                  <c:v>11.804295586733055</c:v>
                </c:pt>
                <c:pt idx="29">
                  <c:v>8.9269892912959214</c:v>
                </c:pt>
                <c:pt idx="30">
                  <c:v>9.6</c:v>
                </c:pt>
                <c:pt idx="31">
                  <c:v>6.3</c:v>
                </c:pt>
                <c:pt idx="32">
                  <c:v>7.6622457316337353</c:v>
                </c:pt>
                <c:pt idx="33">
                  <c:v>4.9000000000000004</c:v>
                </c:pt>
                <c:pt idx="36">
                  <c:v>7.4</c:v>
                </c:pt>
                <c:pt idx="37">
                  <c:v>9.1</c:v>
                </c:pt>
                <c:pt idx="38">
                  <c:v>3.4</c:v>
                </c:pt>
                <c:pt idx="39">
                  <c:v>1</c:v>
                </c:pt>
                <c:pt idx="40">
                  <c:v>0.7</c:v>
                </c:pt>
                <c:pt idx="41">
                  <c:v>8.1</c:v>
                </c:pt>
                <c:pt idx="42">
                  <c:v>2.2000000000000002</c:v>
                </c:pt>
                <c:pt idx="43">
                  <c:v>1.9</c:v>
                </c:pt>
              </c:numCache>
            </c:numRef>
          </c:xVal>
          <c:yVal>
            <c:numRef>
              <c:f>'09'!$P$14:$P$57</c:f>
              <c:numCache>
                <c:formatCode>0.0</c:formatCode>
                <c:ptCount val="44"/>
                <c:pt idx="0">
                  <c:v>22.706833663169199</c:v>
                </c:pt>
                <c:pt idx="1">
                  <c:v>27.984821862551701</c:v>
                </c:pt>
                <c:pt idx="2">
                  <c:v>28.111380343601301</c:v>
                </c:pt>
                <c:pt idx="3">
                  <c:v>23.766776061075099</c:v>
                </c:pt>
                <c:pt idx="4">
                  <c:v>15.9811220974153</c:v>
                </c:pt>
                <c:pt idx="5">
                  <c:v>27.026637997613602</c:v>
                </c:pt>
                <c:pt idx="6">
                  <c:v>29.550455191920701</c:v>
                </c:pt>
                <c:pt idx="7">
                  <c:v>28.793541355810099</c:v>
                </c:pt>
                <c:pt idx="8">
                  <c:v>32.408562774150603</c:v>
                </c:pt>
                <c:pt idx="9">
                  <c:v>30.643830547820301</c:v>
                </c:pt>
                <c:pt idx="10">
                  <c:v>32.244596423400601</c:v>
                </c:pt>
                <c:pt idx="11">
                  <c:v>33.431539833323697</c:v>
                </c:pt>
                <c:pt idx="12">
                  <c:v>26.348719843236399</c:v>
                </c:pt>
                <c:pt idx="13">
                  <c:v>20.7891951589895</c:v>
                </c:pt>
                <c:pt idx="14">
                  <c:v>20.189791069233902</c:v>
                </c:pt>
                <c:pt idx="16">
                  <c:v>35.081349956033698</c:v>
                </c:pt>
                <c:pt idx="18">
                  <c:v>18.0115948987902</c:v>
                </c:pt>
                <c:pt idx="19">
                  <c:v>20.092594704312699</c:v>
                </c:pt>
                <c:pt idx="20">
                  <c:v>9.8092325145727504</c:v>
                </c:pt>
                <c:pt idx="21">
                  <c:v>27.941018663332802</c:v>
                </c:pt>
                <c:pt idx="22">
                  <c:v>22.8879380120825</c:v>
                </c:pt>
                <c:pt idx="23">
                  <c:v>24.860399897299001</c:v>
                </c:pt>
                <c:pt idx="24">
                  <c:v>22.3435492033103</c:v>
                </c:pt>
                <c:pt idx="25">
                  <c:v>31.910675803848399</c:v>
                </c:pt>
                <c:pt idx="26">
                  <c:v>19.491503216762599</c:v>
                </c:pt>
                <c:pt idx="27">
                  <c:v>26.719904945003201</c:v>
                </c:pt>
                <c:pt idx="28">
                  <c:v>28.327740639340501</c:v>
                </c:pt>
                <c:pt idx="29">
                  <c:v>31.768414567616801</c:v>
                </c:pt>
                <c:pt idx="30">
                  <c:v>26.854859510043799</c:v>
                </c:pt>
                <c:pt idx="31">
                  <c:v>11.287030776205199</c:v>
                </c:pt>
                <c:pt idx="32">
                  <c:v>27.550231413212199</c:v>
                </c:pt>
                <c:pt idx="33">
                  <c:v>22.314019446620499</c:v>
                </c:pt>
                <c:pt idx="36">
                  <c:v>17.105012613083399</c:v>
                </c:pt>
                <c:pt idx="37">
                  <c:v>11.348095407346801</c:v>
                </c:pt>
                <c:pt idx="38">
                  <c:v>13.045032428195499</c:v>
                </c:pt>
                <c:pt idx="39">
                  <c:v>8.5616966052037693</c:v>
                </c:pt>
                <c:pt idx="40">
                  <c:v>7.7065839137961696</c:v>
                </c:pt>
                <c:pt idx="41">
                  <c:v>19.126237123483001</c:v>
                </c:pt>
                <c:pt idx="42">
                  <c:v>4.1751552314170297</c:v>
                </c:pt>
                <c:pt idx="43">
                  <c:v>7.6579335237407502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95832"/>
        <c:axId val="186375552"/>
      </c:scatterChart>
      <c:valAx>
        <c:axId val="103095832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Gastos Públicos com Pensões</a:t>
                </a:r>
                <a:r>
                  <a:rPr lang="en-US" sz="1100" baseline="0"/>
                  <a:t> </a:t>
                </a:r>
                <a:r>
                  <a:rPr lang="en-US" sz="1100"/>
                  <a:t>(% of GDP)</a:t>
                </a:r>
              </a:p>
            </c:rich>
          </c:tx>
          <c:layout>
            <c:manualLayout>
              <c:xMode val="edge"/>
              <c:yMode val="edge"/>
              <c:x val="0.35191153934571046"/>
              <c:y val="0.9458888717341704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86375552"/>
        <c:crosses val="autoZero"/>
        <c:crossBetween val="midCat"/>
      </c:valAx>
      <c:valAx>
        <c:axId val="186375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Razão de Dependência dos Idosos (%)</a:t>
                </a:r>
              </a:p>
            </c:rich>
          </c:tx>
          <c:layout>
            <c:manualLayout>
              <c:xMode val="edge"/>
              <c:yMode val="edge"/>
              <c:x val="1.3111937396714299E-2"/>
              <c:y val="0.2574041908977063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103095832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9.513124059267028E-2"/>
          <c:y val="0.17738772236803727"/>
          <c:w val="0.2284723484751732"/>
          <c:h val="4.646848678228946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352209328689877E-2"/>
          <c:y val="5.6092161413555199E-2"/>
          <c:w val="0.92448634240032579"/>
          <c:h val="0.57720056236522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'13'!$A$36</c:f>
              <c:strCache>
                <c:ptCount val="1"/>
                <c:pt idx="0">
                  <c:v>Arrecadação</c:v>
                </c:pt>
              </c:strCache>
            </c:strRef>
          </c:tx>
          <c:spPr>
            <a:solidFill>
              <a:srgbClr val="163358"/>
            </a:solidFill>
            <a:ln w="25400">
              <a:noFill/>
            </a:ln>
          </c:spPr>
          <c:invertIfNegative val="0"/>
          <c:cat>
            <c:numRef>
              <c:f>'13'!$L$35:$BJ$35</c:f>
              <c:numCache>
                <c:formatCode>m/d/yyyy</c:formatCode>
                <c:ptCount val="51"/>
                <c:pt idx="0">
                  <c:v>40513</c:v>
                </c:pt>
                <c:pt idx="1">
                  <c:v>40878</c:v>
                </c:pt>
                <c:pt idx="2">
                  <c:v>41244</c:v>
                </c:pt>
                <c:pt idx="3">
                  <c:v>41609</c:v>
                </c:pt>
                <c:pt idx="4">
                  <c:v>41974</c:v>
                </c:pt>
                <c:pt idx="5">
                  <c:v>42339</c:v>
                </c:pt>
                <c:pt idx="6">
                  <c:v>42705</c:v>
                </c:pt>
                <c:pt idx="7">
                  <c:v>43070</c:v>
                </c:pt>
                <c:pt idx="8">
                  <c:v>43435</c:v>
                </c:pt>
                <c:pt idx="9">
                  <c:v>43800</c:v>
                </c:pt>
                <c:pt idx="10">
                  <c:v>44166</c:v>
                </c:pt>
                <c:pt idx="11">
                  <c:v>44531</c:v>
                </c:pt>
                <c:pt idx="12">
                  <c:v>44896</c:v>
                </c:pt>
                <c:pt idx="13">
                  <c:v>45261</c:v>
                </c:pt>
                <c:pt idx="14">
                  <c:v>45627</c:v>
                </c:pt>
                <c:pt idx="15">
                  <c:v>45992</c:v>
                </c:pt>
                <c:pt idx="16">
                  <c:v>46357</c:v>
                </c:pt>
                <c:pt idx="17">
                  <c:v>46722</c:v>
                </c:pt>
                <c:pt idx="18">
                  <c:v>47088</c:v>
                </c:pt>
                <c:pt idx="19">
                  <c:v>47453</c:v>
                </c:pt>
                <c:pt idx="20">
                  <c:v>47818</c:v>
                </c:pt>
                <c:pt idx="21">
                  <c:v>48183</c:v>
                </c:pt>
                <c:pt idx="22">
                  <c:v>48549</c:v>
                </c:pt>
                <c:pt idx="23">
                  <c:v>48914</c:v>
                </c:pt>
                <c:pt idx="24">
                  <c:v>49279</c:v>
                </c:pt>
                <c:pt idx="25">
                  <c:v>49644</c:v>
                </c:pt>
                <c:pt idx="26">
                  <c:v>50010</c:v>
                </c:pt>
                <c:pt idx="27">
                  <c:v>50375</c:v>
                </c:pt>
                <c:pt idx="28">
                  <c:v>50740</c:v>
                </c:pt>
                <c:pt idx="29">
                  <c:v>51105</c:v>
                </c:pt>
                <c:pt idx="30">
                  <c:v>51471</c:v>
                </c:pt>
                <c:pt idx="31">
                  <c:v>51836</c:v>
                </c:pt>
                <c:pt idx="32">
                  <c:v>52201</c:v>
                </c:pt>
                <c:pt idx="33">
                  <c:v>52566</c:v>
                </c:pt>
                <c:pt idx="34">
                  <c:v>52932</c:v>
                </c:pt>
                <c:pt idx="35">
                  <c:v>53297</c:v>
                </c:pt>
                <c:pt idx="36">
                  <c:v>53662</c:v>
                </c:pt>
                <c:pt idx="37">
                  <c:v>54027</c:v>
                </c:pt>
                <c:pt idx="38">
                  <c:v>54393</c:v>
                </c:pt>
                <c:pt idx="39">
                  <c:v>54758</c:v>
                </c:pt>
                <c:pt idx="40">
                  <c:v>55123</c:v>
                </c:pt>
                <c:pt idx="41">
                  <c:v>55488</c:v>
                </c:pt>
                <c:pt idx="42">
                  <c:v>55854</c:v>
                </c:pt>
                <c:pt idx="43">
                  <c:v>56219</c:v>
                </c:pt>
                <c:pt idx="44">
                  <c:v>56584</c:v>
                </c:pt>
                <c:pt idx="45">
                  <c:v>56949</c:v>
                </c:pt>
                <c:pt idx="46">
                  <c:v>57315</c:v>
                </c:pt>
                <c:pt idx="47">
                  <c:v>57680</c:v>
                </c:pt>
                <c:pt idx="48">
                  <c:v>58045</c:v>
                </c:pt>
                <c:pt idx="49">
                  <c:v>58410</c:v>
                </c:pt>
                <c:pt idx="50">
                  <c:v>58776</c:v>
                </c:pt>
              </c:numCache>
            </c:numRef>
          </c:cat>
          <c:val>
            <c:numRef>
              <c:f>'13'!$L$36:$BJ$36</c:f>
              <c:numCache>
                <c:formatCode>0.00</c:formatCode>
                <c:ptCount val="51"/>
                <c:pt idx="0">
                  <c:v>5.4548822549348754</c:v>
                </c:pt>
                <c:pt idx="1">
                  <c:v>5.6221117699463452</c:v>
                </c:pt>
                <c:pt idx="2">
                  <c:v>5.7380291469012015</c:v>
                </c:pt>
                <c:pt idx="3">
                  <c:v>5.777289286551718</c:v>
                </c:pt>
                <c:pt idx="4">
                  <c:v>5.9343203058747225</c:v>
                </c:pt>
                <c:pt idx="5">
                  <c:v>5.9324577937268783</c:v>
                </c:pt>
                <c:pt idx="6">
                  <c:v>5.6686959831613803</c:v>
                </c:pt>
                <c:pt idx="7">
                  <c:v>5.3692362736284593</c:v>
                </c:pt>
                <c:pt idx="8">
                  <c:v>5.2396123873255416</c:v>
                </c:pt>
                <c:pt idx="9">
                  <c:v>5.1801909008553606</c:v>
                </c:pt>
                <c:pt idx="10">
                  <c:v>5.164211164381757</c:v>
                </c:pt>
                <c:pt idx="11">
                  <c:v>5.1540380188716686</c:v>
                </c:pt>
                <c:pt idx="12">
                  <c:v>5.1396972079939554</c:v>
                </c:pt>
                <c:pt idx="13">
                  <c:v>5.1468345022773674</c:v>
                </c:pt>
                <c:pt idx="14">
                  <c:v>5.1758379098555345</c:v>
                </c:pt>
                <c:pt idx="15">
                  <c:v>5.2016597165186838</c:v>
                </c:pt>
                <c:pt idx="16">
                  <c:v>5.2245255226156049</c:v>
                </c:pt>
                <c:pt idx="17">
                  <c:v>5.2439951368886728</c:v>
                </c:pt>
                <c:pt idx="18">
                  <c:v>5.2600785282123992</c:v>
                </c:pt>
                <c:pt idx="19">
                  <c:v>5.2727542872476567</c:v>
                </c:pt>
                <c:pt idx="20">
                  <c:v>5.2820415817023942</c:v>
                </c:pt>
                <c:pt idx="21">
                  <c:v>5.2878698001699114</c:v>
                </c:pt>
                <c:pt idx="22">
                  <c:v>5.2905064433681845</c:v>
                </c:pt>
                <c:pt idx="23">
                  <c:v>5.2900442185986041</c:v>
                </c:pt>
                <c:pt idx="24">
                  <c:v>5.2866002644932024</c:v>
                </c:pt>
                <c:pt idx="25">
                  <c:v>5.2803070353876853</c:v>
                </c:pt>
                <c:pt idx="26">
                  <c:v>5.2710994305103638</c:v>
                </c:pt>
                <c:pt idx="27">
                  <c:v>5.259328924418619</c:v>
                </c:pt>
                <c:pt idx="28">
                  <c:v>5.2450122729140993</c:v>
                </c:pt>
                <c:pt idx="29">
                  <c:v>5.2281441690037314</c:v>
                </c:pt>
                <c:pt idx="30">
                  <c:v>5.2087969888229528</c:v>
                </c:pt>
                <c:pt idx="31">
                  <c:v>5.186931109913993</c:v>
                </c:pt>
                <c:pt idx="32">
                  <c:v>5.1629315274580101</c:v>
                </c:pt>
                <c:pt idx="33">
                  <c:v>5.1369361780903722</c:v>
                </c:pt>
                <c:pt idx="34">
                  <c:v>5.1091392096860107</c:v>
                </c:pt>
                <c:pt idx="35">
                  <c:v>5.0797286812084526</c:v>
                </c:pt>
                <c:pt idx="36">
                  <c:v>5.0487136282239016</c:v>
                </c:pt>
                <c:pt idx="37">
                  <c:v>5.0162660651059916</c:v>
                </c:pt>
                <c:pt idx="38">
                  <c:v>4.9825296466647133</c:v>
                </c:pt>
                <c:pt idx="39">
                  <c:v>4.9476622097347915</c:v>
                </c:pt>
                <c:pt idx="40">
                  <c:v>4.9118698093901756</c:v>
                </c:pt>
                <c:pt idx="41">
                  <c:v>4.8750890331182628</c:v>
                </c:pt>
                <c:pt idx="42">
                  <c:v>4.8377884692968296</c:v>
                </c:pt>
                <c:pt idx="43">
                  <c:v>4.8000158485249633</c:v>
                </c:pt>
                <c:pt idx="44">
                  <c:v>4.7618237124221814</c:v>
                </c:pt>
                <c:pt idx="45">
                  <c:v>4.7232714174300812</c:v>
                </c:pt>
                <c:pt idx="46">
                  <c:v>4.6841815125680686</c:v>
                </c:pt>
                <c:pt idx="47">
                  <c:v>4.6448941133851029</c:v>
                </c:pt>
                <c:pt idx="48">
                  <c:v>4.6053093907015157</c:v>
                </c:pt>
                <c:pt idx="49">
                  <c:v>4.5652847760710884</c:v>
                </c:pt>
                <c:pt idx="50">
                  <c:v>4.5247805812788631</c:v>
                </c:pt>
              </c:numCache>
            </c:numRef>
          </c:val>
        </c:ser>
        <c:ser>
          <c:idx val="1"/>
          <c:order val="1"/>
          <c:tx>
            <c:strRef>
              <c:f>'13'!$A$37</c:f>
              <c:strCache>
                <c:ptCount val="1"/>
                <c:pt idx="0">
                  <c:v>Despesa</c:v>
                </c:pt>
              </c:strCache>
            </c:strRef>
          </c:tx>
          <c:spPr>
            <a:solidFill>
              <a:srgbClr val="6E6E6E"/>
            </a:solidFill>
            <a:ln w="25400">
              <a:noFill/>
            </a:ln>
          </c:spPr>
          <c:invertIfNegative val="0"/>
          <c:cat>
            <c:numRef>
              <c:f>'13'!$L$35:$BJ$35</c:f>
              <c:numCache>
                <c:formatCode>m/d/yyyy</c:formatCode>
                <c:ptCount val="51"/>
                <c:pt idx="0">
                  <c:v>40513</c:v>
                </c:pt>
                <c:pt idx="1">
                  <c:v>40878</c:v>
                </c:pt>
                <c:pt idx="2">
                  <c:v>41244</c:v>
                </c:pt>
                <c:pt idx="3">
                  <c:v>41609</c:v>
                </c:pt>
                <c:pt idx="4">
                  <c:v>41974</c:v>
                </c:pt>
                <c:pt idx="5">
                  <c:v>42339</c:v>
                </c:pt>
                <c:pt idx="6">
                  <c:v>42705</c:v>
                </c:pt>
                <c:pt idx="7">
                  <c:v>43070</c:v>
                </c:pt>
                <c:pt idx="8">
                  <c:v>43435</c:v>
                </c:pt>
                <c:pt idx="9">
                  <c:v>43800</c:v>
                </c:pt>
                <c:pt idx="10">
                  <c:v>44166</c:v>
                </c:pt>
                <c:pt idx="11">
                  <c:v>44531</c:v>
                </c:pt>
                <c:pt idx="12">
                  <c:v>44896</c:v>
                </c:pt>
                <c:pt idx="13">
                  <c:v>45261</c:v>
                </c:pt>
                <c:pt idx="14">
                  <c:v>45627</c:v>
                </c:pt>
                <c:pt idx="15">
                  <c:v>45992</c:v>
                </c:pt>
                <c:pt idx="16">
                  <c:v>46357</c:v>
                </c:pt>
                <c:pt idx="17">
                  <c:v>46722</c:v>
                </c:pt>
                <c:pt idx="18">
                  <c:v>47088</c:v>
                </c:pt>
                <c:pt idx="19">
                  <c:v>47453</c:v>
                </c:pt>
                <c:pt idx="20">
                  <c:v>47818</c:v>
                </c:pt>
                <c:pt idx="21">
                  <c:v>48183</c:v>
                </c:pt>
                <c:pt idx="22">
                  <c:v>48549</c:v>
                </c:pt>
                <c:pt idx="23">
                  <c:v>48914</c:v>
                </c:pt>
                <c:pt idx="24">
                  <c:v>49279</c:v>
                </c:pt>
                <c:pt idx="25">
                  <c:v>49644</c:v>
                </c:pt>
                <c:pt idx="26">
                  <c:v>50010</c:v>
                </c:pt>
                <c:pt idx="27">
                  <c:v>50375</c:v>
                </c:pt>
                <c:pt idx="28">
                  <c:v>50740</c:v>
                </c:pt>
                <c:pt idx="29">
                  <c:v>51105</c:v>
                </c:pt>
                <c:pt idx="30">
                  <c:v>51471</c:v>
                </c:pt>
                <c:pt idx="31">
                  <c:v>51836</c:v>
                </c:pt>
                <c:pt idx="32">
                  <c:v>52201</c:v>
                </c:pt>
                <c:pt idx="33">
                  <c:v>52566</c:v>
                </c:pt>
                <c:pt idx="34">
                  <c:v>52932</c:v>
                </c:pt>
                <c:pt idx="35">
                  <c:v>53297</c:v>
                </c:pt>
                <c:pt idx="36">
                  <c:v>53662</c:v>
                </c:pt>
                <c:pt idx="37">
                  <c:v>54027</c:v>
                </c:pt>
                <c:pt idx="38">
                  <c:v>54393</c:v>
                </c:pt>
                <c:pt idx="39">
                  <c:v>54758</c:v>
                </c:pt>
                <c:pt idx="40">
                  <c:v>55123</c:v>
                </c:pt>
                <c:pt idx="41">
                  <c:v>55488</c:v>
                </c:pt>
                <c:pt idx="42">
                  <c:v>55854</c:v>
                </c:pt>
                <c:pt idx="43">
                  <c:v>56219</c:v>
                </c:pt>
                <c:pt idx="44">
                  <c:v>56584</c:v>
                </c:pt>
                <c:pt idx="45">
                  <c:v>56949</c:v>
                </c:pt>
                <c:pt idx="46">
                  <c:v>57315</c:v>
                </c:pt>
                <c:pt idx="47">
                  <c:v>57680</c:v>
                </c:pt>
                <c:pt idx="48">
                  <c:v>58045</c:v>
                </c:pt>
                <c:pt idx="49">
                  <c:v>58410</c:v>
                </c:pt>
                <c:pt idx="50">
                  <c:v>58776</c:v>
                </c:pt>
              </c:numCache>
            </c:numRef>
          </c:cat>
          <c:val>
            <c:numRef>
              <c:f>'13'!$L$37:$BJ$37</c:f>
              <c:numCache>
                <c:formatCode>0.00</c:formatCode>
                <c:ptCount val="51"/>
                <c:pt idx="0">
                  <c:v>-6.5586358491397112</c:v>
                </c:pt>
                <c:pt idx="1">
                  <c:v>-6.4348474330724974</c:v>
                </c:pt>
                <c:pt idx="2">
                  <c:v>-6.5874997643057487</c:v>
                </c:pt>
                <c:pt idx="3">
                  <c:v>-6.7150596328465193</c:v>
                </c:pt>
                <c:pt idx="4">
                  <c:v>-6.9312437342995494</c:v>
                </c:pt>
                <c:pt idx="5">
                  <c:v>-7.3859345975866537</c:v>
                </c:pt>
                <c:pt idx="6">
                  <c:v>-8.0670056627898745</c:v>
                </c:pt>
                <c:pt idx="7">
                  <c:v>-8.3300219529373276</c:v>
                </c:pt>
                <c:pt idx="8">
                  <c:v>-8.4000371597408279</c:v>
                </c:pt>
                <c:pt idx="9">
                  <c:v>-8.4632757391742786</c:v>
                </c:pt>
                <c:pt idx="10">
                  <c:v>-8.626704127738007</c:v>
                </c:pt>
                <c:pt idx="11">
                  <c:v>-8.7708214508924041</c:v>
                </c:pt>
                <c:pt idx="12">
                  <c:v>-8.9093106986998603</c:v>
                </c:pt>
                <c:pt idx="13">
                  <c:v>-9.0864377163019121</c:v>
                </c:pt>
                <c:pt idx="14">
                  <c:v>-9.2799794491056904</c:v>
                </c:pt>
                <c:pt idx="15">
                  <c:v>-9.4433038548507291</c:v>
                </c:pt>
                <c:pt idx="16">
                  <c:v>-9.5992647915351377</c:v>
                </c:pt>
                <c:pt idx="17">
                  <c:v>-9.7487344421658282</c:v>
                </c:pt>
                <c:pt idx="18">
                  <c:v>-9.8918389600828789</c:v>
                </c:pt>
                <c:pt idx="19">
                  <c:v>-10.028737856188229</c:v>
                </c:pt>
                <c:pt idx="20">
                  <c:v>-10.158634987033031</c:v>
                </c:pt>
                <c:pt idx="21">
                  <c:v>-10.279120617307912</c:v>
                </c:pt>
                <c:pt idx="22">
                  <c:v>-10.392592446078305</c:v>
                </c:pt>
                <c:pt idx="23">
                  <c:v>-10.499308968204398</c:v>
                </c:pt>
                <c:pt idx="24">
                  <c:v>-10.599509050954408</c:v>
                </c:pt>
                <c:pt idx="25">
                  <c:v>-10.693039872633465</c:v>
                </c:pt>
                <c:pt idx="26">
                  <c:v>-10.764660171626799</c:v>
                </c:pt>
                <c:pt idx="27">
                  <c:v>-10.830805042112484</c:v>
                </c:pt>
                <c:pt idx="28">
                  <c:v>-10.891426855462495</c:v>
                </c:pt>
                <c:pt idx="29">
                  <c:v>-10.946273557222733</c:v>
                </c:pt>
                <c:pt idx="30">
                  <c:v>-10.995862962907212</c:v>
                </c:pt>
                <c:pt idx="31">
                  <c:v>-11.005771762478391</c:v>
                </c:pt>
                <c:pt idx="32">
                  <c:v>-11.012192509016389</c:v>
                </c:pt>
                <c:pt idx="33">
                  <c:v>-11.014266203154763</c:v>
                </c:pt>
                <c:pt idx="34">
                  <c:v>-11.011085585642668</c:v>
                </c:pt>
                <c:pt idx="35">
                  <c:v>-11.002751450346857</c:v>
                </c:pt>
                <c:pt idx="36">
                  <c:v>-10.98878429522666</c:v>
                </c:pt>
                <c:pt idx="37">
                  <c:v>-10.968934513699105</c:v>
                </c:pt>
                <c:pt idx="38">
                  <c:v>-10.942628511401214</c:v>
                </c:pt>
                <c:pt idx="39">
                  <c:v>-10.90952126832744</c:v>
                </c:pt>
                <c:pt idx="40">
                  <c:v>-10.869910083000805</c:v>
                </c:pt>
                <c:pt idx="41">
                  <c:v>-10.85150563367074</c:v>
                </c:pt>
                <c:pt idx="42">
                  <c:v>-10.827165331821236</c:v>
                </c:pt>
                <c:pt idx="43">
                  <c:v>-10.796808641969196</c:v>
                </c:pt>
                <c:pt idx="44">
                  <c:v>-10.760824754996623</c:v>
                </c:pt>
                <c:pt idx="45">
                  <c:v>-10.720184409318007</c:v>
                </c:pt>
                <c:pt idx="46">
                  <c:v>-10.680782095204373</c:v>
                </c:pt>
                <c:pt idx="47">
                  <c:v>-10.637592351446051</c:v>
                </c:pt>
                <c:pt idx="48">
                  <c:v>-10.590526133247995</c:v>
                </c:pt>
                <c:pt idx="49">
                  <c:v>-10.53944616748206</c:v>
                </c:pt>
                <c:pt idx="50">
                  <c:v>-10.484267752747748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100"/>
        <c:axId val="189343832"/>
        <c:axId val="189344224"/>
      </c:barChart>
      <c:lineChart>
        <c:grouping val="standard"/>
        <c:varyColors val="0"/>
        <c:ser>
          <c:idx val="2"/>
          <c:order val="2"/>
          <c:tx>
            <c:strRef>
              <c:f>'13'!$A$38</c:f>
              <c:strCache>
                <c:ptCount val="1"/>
                <c:pt idx="0">
                  <c:v>Resultado do RGPS (INSS)</c:v>
                </c:pt>
              </c:strCache>
            </c:strRef>
          </c:tx>
          <c:marker>
            <c:symbol val="none"/>
          </c:marker>
          <c:cat>
            <c:numRef>
              <c:f>'13'!$L$35:$BJ$35</c:f>
              <c:numCache>
                <c:formatCode>m/d/yyyy</c:formatCode>
                <c:ptCount val="51"/>
                <c:pt idx="0">
                  <c:v>40513</c:v>
                </c:pt>
                <c:pt idx="1">
                  <c:v>40878</c:v>
                </c:pt>
                <c:pt idx="2">
                  <c:v>41244</c:v>
                </c:pt>
                <c:pt idx="3">
                  <c:v>41609</c:v>
                </c:pt>
                <c:pt idx="4">
                  <c:v>41974</c:v>
                </c:pt>
                <c:pt idx="5">
                  <c:v>42339</c:v>
                </c:pt>
                <c:pt idx="6">
                  <c:v>42705</c:v>
                </c:pt>
                <c:pt idx="7">
                  <c:v>43070</c:v>
                </c:pt>
                <c:pt idx="8">
                  <c:v>43435</c:v>
                </c:pt>
                <c:pt idx="9">
                  <c:v>43800</c:v>
                </c:pt>
                <c:pt idx="10">
                  <c:v>44166</c:v>
                </c:pt>
                <c:pt idx="11">
                  <c:v>44531</c:v>
                </c:pt>
                <c:pt idx="12">
                  <c:v>44896</c:v>
                </c:pt>
                <c:pt idx="13">
                  <c:v>45261</c:v>
                </c:pt>
                <c:pt idx="14">
                  <c:v>45627</c:v>
                </c:pt>
                <c:pt idx="15">
                  <c:v>45992</c:v>
                </c:pt>
                <c:pt idx="16">
                  <c:v>46357</c:v>
                </c:pt>
                <c:pt idx="17">
                  <c:v>46722</c:v>
                </c:pt>
                <c:pt idx="18">
                  <c:v>47088</c:v>
                </c:pt>
                <c:pt idx="19">
                  <c:v>47453</c:v>
                </c:pt>
                <c:pt idx="20">
                  <c:v>47818</c:v>
                </c:pt>
                <c:pt idx="21">
                  <c:v>48183</c:v>
                </c:pt>
                <c:pt idx="22">
                  <c:v>48549</c:v>
                </c:pt>
                <c:pt idx="23">
                  <c:v>48914</c:v>
                </c:pt>
                <c:pt idx="24">
                  <c:v>49279</c:v>
                </c:pt>
                <c:pt idx="25">
                  <c:v>49644</c:v>
                </c:pt>
                <c:pt idx="26">
                  <c:v>50010</c:v>
                </c:pt>
                <c:pt idx="27">
                  <c:v>50375</c:v>
                </c:pt>
                <c:pt idx="28">
                  <c:v>50740</c:v>
                </c:pt>
                <c:pt idx="29">
                  <c:v>51105</c:v>
                </c:pt>
                <c:pt idx="30">
                  <c:v>51471</c:v>
                </c:pt>
                <c:pt idx="31">
                  <c:v>51836</c:v>
                </c:pt>
                <c:pt idx="32">
                  <c:v>52201</c:v>
                </c:pt>
                <c:pt idx="33">
                  <c:v>52566</c:v>
                </c:pt>
                <c:pt idx="34">
                  <c:v>52932</c:v>
                </c:pt>
                <c:pt idx="35">
                  <c:v>53297</c:v>
                </c:pt>
                <c:pt idx="36">
                  <c:v>53662</c:v>
                </c:pt>
                <c:pt idx="37">
                  <c:v>54027</c:v>
                </c:pt>
                <c:pt idx="38">
                  <c:v>54393</c:v>
                </c:pt>
                <c:pt idx="39">
                  <c:v>54758</c:v>
                </c:pt>
                <c:pt idx="40">
                  <c:v>55123</c:v>
                </c:pt>
                <c:pt idx="41">
                  <c:v>55488</c:v>
                </c:pt>
                <c:pt idx="42">
                  <c:v>55854</c:v>
                </c:pt>
                <c:pt idx="43">
                  <c:v>56219</c:v>
                </c:pt>
                <c:pt idx="44">
                  <c:v>56584</c:v>
                </c:pt>
                <c:pt idx="45">
                  <c:v>56949</c:v>
                </c:pt>
                <c:pt idx="46">
                  <c:v>57315</c:v>
                </c:pt>
                <c:pt idx="47">
                  <c:v>57680</c:v>
                </c:pt>
                <c:pt idx="48">
                  <c:v>58045</c:v>
                </c:pt>
                <c:pt idx="49">
                  <c:v>58410</c:v>
                </c:pt>
                <c:pt idx="50">
                  <c:v>58776</c:v>
                </c:pt>
              </c:numCache>
            </c:numRef>
          </c:cat>
          <c:val>
            <c:numRef>
              <c:f>'13'!$L$38:$BJ$38</c:f>
              <c:numCache>
                <c:formatCode>0.00</c:formatCode>
                <c:ptCount val="51"/>
                <c:pt idx="0">
                  <c:v>-1.1037535942048358</c:v>
                </c:pt>
                <c:pt idx="1">
                  <c:v>-0.8127356631261522</c:v>
                </c:pt>
                <c:pt idx="2">
                  <c:v>-0.84947061740454721</c:v>
                </c:pt>
                <c:pt idx="3">
                  <c:v>-0.93777034629480127</c:v>
                </c:pt>
                <c:pt idx="4">
                  <c:v>-0.99692342842482695</c:v>
                </c:pt>
                <c:pt idx="5">
                  <c:v>-1.4534768038597754</c:v>
                </c:pt>
                <c:pt idx="6">
                  <c:v>-2.3983096796284942</c:v>
                </c:pt>
                <c:pt idx="7">
                  <c:v>-2.9607856793088683</c:v>
                </c:pt>
                <c:pt idx="8">
                  <c:v>-3.1604247724152863</c:v>
                </c:pt>
                <c:pt idx="9">
                  <c:v>-3.283084838318918</c:v>
                </c:pt>
                <c:pt idx="10">
                  <c:v>-3.46249296335625</c:v>
                </c:pt>
                <c:pt idx="11">
                  <c:v>-3.6167834320207355</c:v>
                </c:pt>
                <c:pt idx="12">
                  <c:v>-3.7696134907059049</c:v>
                </c:pt>
                <c:pt idx="13">
                  <c:v>-3.9396032140245447</c:v>
                </c:pt>
                <c:pt idx="14">
                  <c:v>-4.1041415392501559</c:v>
                </c:pt>
                <c:pt idx="15">
                  <c:v>-4.2416441383320453</c:v>
                </c:pt>
                <c:pt idx="16">
                  <c:v>-4.3747392689195328</c:v>
                </c:pt>
                <c:pt idx="17">
                  <c:v>-4.5047393052771554</c:v>
                </c:pt>
                <c:pt idx="18">
                  <c:v>-4.6317604318704797</c:v>
                </c:pt>
                <c:pt idx="19">
                  <c:v>-4.7559835689405725</c:v>
                </c:pt>
                <c:pt idx="20">
                  <c:v>-4.8765934053306363</c:v>
                </c:pt>
                <c:pt idx="21">
                  <c:v>-4.9912508171380008</c:v>
                </c:pt>
                <c:pt idx="22">
                  <c:v>-5.1020860027101209</c:v>
                </c:pt>
                <c:pt idx="23">
                  <c:v>-5.2092647496057936</c:v>
                </c:pt>
                <c:pt idx="24">
                  <c:v>-5.3129087864612057</c:v>
                </c:pt>
                <c:pt idx="25">
                  <c:v>-5.4127328372457795</c:v>
                </c:pt>
                <c:pt idx="26">
                  <c:v>-5.4935607411164353</c:v>
                </c:pt>
                <c:pt idx="27">
                  <c:v>-5.571476117693865</c:v>
                </c:pt>
                <c:pt idx="28">
                  <c:v>-5.6464145825483953</c:v>
                </c:pt>
                <c:pt idx="29">
                  <c:v>-5.7181293882190021</c:v>
                </c:pt>
                <c:pt idx="30">
                  <c:v>-5.7870659740842596</c:v>
                </c:pt>
                <c:pt idx="31">
                  <c:v>-5.8188406525643979</c:v>
                </c:pt>
                <c:pt idx="32">
                  <c:v>-5.8492609815583787</c:v>
                </c:pt>
                <c:pt idx="33">
                  <c:v>-5.8773300250643912</c:v>
                </c:pt>
                <c:pt idx="34">
                  <c:v>-5.9019463759566575</c:v>
                </c:pt>
                <c:pt idx="35">
                  <c:v>-5.9230227691384041</c:v>
                </c:pt>
                <c:pt idx="36">
                  <c:v>-5.9400706670027583</c:v>
                </c:pt>
                <c:pt idx="37">
                  <c:v>-5.9526684485931138</c:v>
                </c:pt>
                <c:pt idx="38">
                  <c:v>-5.9600988647365005</c:v>
                </c:pt>
                <c:pt idx="39">
                  <c:v>-5.9618590585926485</c:v>
                </c:pt>
                <c:pt idx="40">
                  <c:v>-5.9580402736106297</c:v>
                </c:pt>
                <c:pt idx="41">
                  <c:v>-5.9764166005524775</c:v>
                </c:pt>
                <c:pt idx="42">
                  <c:v>-5.9893768625244066</c:v>
                </c:pt>
                <c:pt idx="43">
                  <c:v>-5.9967927934442331</c:v>
                </c:pt>
                <c:pt idx="44">
                  <c:v>-5.9990010425744416</c:v>
                </c:pt>
                <c:pt idx="45">
                  <c:v>-5.9969129918879256</c:v>
                </c:pt>
                <c:pt idx="46">
                  <c:v>-5.9966005826363045</c:v>
                </c:pt>
                <c:pt idx="47">
                  <c:v>-5.9926982380609477</c:v>
                </c:pt>
                <c:pt idx="48">
                  <c:v>-5.9852167425464788</c:v>
                </c:pt>
                <c:pt idx="49">
                  <c:v>-5.9741613914109717</c:v>
                </c:pt>
                <c:pt idx="50">
                  <c:v>-5.9594871714688846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343832"/>
        <c:axId val="189344224"/>
      </c:lineChart>
      <c:dateAx>
        <c:axId val="189343832"/>
        <c:scaling>
          <c:orientation val="minMax"/>
          <c:min val="42370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000"/>
            </a:pPr>
            <a:endParaRPr lang="pt-BR"/>
          </a:p>
        </c:txPr>
        <c:crossAx val="189344224"/>
        <c:crosses val="autoZero"/>
        <c:auto val="0"/>
        <c:lblOffset val="100"/>
        <c:baseTimeUnit val="years"/>
        <c:majorUnit val="4"/>
        <c:majorTimeUnit val="years"/>
      </c:dateAx>
      <c:valAx>
        <c:axId val="189344224"/>
        <c:scaling>
          <c:orientation val="minMax"/>
          <c:max val="6"/>
          <c:min val="-12"/>
        </c:scaling>
        <c:delete val="0"/>
        <c:axPos val="l"/>
        <c:majorGridlines>
          <c:spPr>
            <a:ln w="3175">
              <a:solidFill>
                <a:srgbClr val="BFBFBF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/>
          <a:lstStyle/>
          <a:p>
            <a:pPr>
              <a:defRPr sz="1000"/>
            </a:pPr>
            <a:endParaRPr lang="pt-BR"/>
          </a:p>
        </c:txPr>
        <c:crossAx val="189343832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9999937922823173E-2"/>
          <c:y val="0.90627271069399795"/>
          <c:w val="0.89999987584564634"/>
          <c:h val="7.6443345409411723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800" b="0">
          <a:solidFill>
            <a:srgbClr val="5A5A5A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>
                <a:solidFill>
                  <a:srgbClr val="163358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Dívida</a:t>
            </a:r>
            <a:r>
              <a:rPr lang="en-US" baseline="0"/>
              <a:t> Pública Bruta </a:t>
            </a:r>
            <a:r>
              <a:rPr lang="en-US"/>
              <a:t>/ PIB </a:t>
            </a:r>
            <a:r>
              <a:rPr lang="en-US" sz="1400" b="0">
                <a:solidFill>
                  <a:schemeClr val="accent2"/>
                </a:solidFill>
              </a:rPr>
              <a:t>(%)</a:t>
            </a:r>
          </a:p>
        </c:rich>
      </c:tx>
      <c:layout>
        <c:manualLayout>
          <c:xMode val="edge"/>
          <c:yMode val="edge"/>
          <c:x val="5.2917232021709636E-2"/>
          <c:y val="1.2953367875647668E-2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4.6772116040561008E-2"/>
          <c:y val="0.10468334736459829"/>
          <c:w val="0.91821986112185494"/>
          <c:h val="0.71701373413229008"/>
        </c:manualLayout>
      </c:layout>
      <c:lineChart>
        <c:grouping val="standard"/>
        <c:varyColors val="0"/>
        <c:ser>
          <c:idx val="3"/>
          <c:order val="0"/>
          <c:tx>
            <c:v>Dados Históricos</c:v>
          </c:tx>
          <c:marker>
            <c:symbol val="none"/>
          </c:marker>
          <c:cat>
            <c:numRef>
              <c:f>Divida_01!$A$21:$A$50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Divida_01!$Q$21:$Q$50</c:f>
              <c:numCache>
                <c:formatCode>0.0</c:formatCode>
                <c:ptCount val="30"/>
                <c:pt idx="0">
                  <c:v>62.264512179038213</c:v>
                </c:pt>
                <c:pt idx="1">
                  <c:v>70.082623215663716</c:v>
                </c:pt>
                <c:pt idx="2">
                  <c:v>64.775398902277942</c:v>
                </c:pt>
                <c:pt idx="3">
                  <c:v>60.061427762898042</c:v>
                </c:pt>
                <c:pt idx="4">
                  <c:v>58.073509861489136</c:v>
                </c:pt>
                <c:pt idx="5">
                  <c:v>55.475104344923274</c:v>
                </c:pt>
                <c:pt idx="6">
                  <c:v>56.717009848164565</c:v>
                </c:pt>
                <c:pt idx="7">
                  <c:v>55.980646187515916</c:v>
                </c:pt>
                <c:pt idx="8">
                  <c:v>59.207920820644844</c:v>
                </c:pt>
                <c:pt idx="9">
                  <c:v>51.765320260832603</c:v>
                </c:pt>
                <c:pt idx="10">
                  <c:v>51.298105958977537</c:v>
                </c:pt>
                <c:pt idx="11">
                  <c:v>53.765993934816237</c:v>
                </c:pt>
                <c:pt idx="12">
                  <c:v>51.688516229846293</c:v>
                </c:pt>
                <c:pt idx="13">
                  <c:v>57.187819008489136</c:v>
                </c:pt>
                <c:pt idx="14">
                  <c:v>66.2</c:v>
                </c:pt>
              </c:numCache>
            </c:numRef>
          </c:val>
          <c:smooth val="0"/>
        </c:ser>
        <c:ser>
          <c:idx val="0"/>
          <c:order val="1"/>
          <c:tx>
            <c:v>Sem mudanças na tendência</c:v>
          </c:tx>
          <c:spPr>
            <a:ln w="28575">
              <a:solidFill>
                <a:srgbClr val="ED7D31"/>
              </a:solidFill>
              <a:prstDash val="sysDash"/>
            </a:ln>
          </c:spPr>
          <c:marker>
            <c:symbol val="none"/>
          </c:marker>
          <c:cat>
            <c:numRef>
              <c:f>Divida_01!$A$21:$A$50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Divida_01!$P$21:$P$50</c:f>
              <c:numCache>
                <c:formatCode>General</c:formatCode>
                <c:ptCount val="30"/>
                <c:pt idx="0">
                  <c:v>0</c:v>
                </c:pt>
                <c:pt idx="14" formatCode="0.0">
                  <c:v>66.2</c:v>
                </c:pt>
                <c:pt idx="15" formatCode="0.0">
                  <c:v>73.96326722454819</c:v>
                </c:pt>
                <c:pt idx="16" formatCode="0.0">
                  <c:v>78.984089313079366</c:v>
                </c:pt>
                <c:pt idx="17" formatCode="0.0">
                  <c:v>81.576501404362162</c:v>
                </c:pt>
                <c:pt idx="18" formatCode="0.0">
                  <c:v>84.648262168970618</c:v>
                </c:pt>
                <c:pt idx="19" formatCode="0.0">
                  <c:v>87.771125927005727</c:v>
                </c:pt>
                <c:pt idx="20" formatCode="0.0">
                  <c:v>90.982052148999713</c:v>
                </c:pt>
                <c:pt idx="21" formatCode="0.0">
                  <c:v>94.272203216844616</c:v>
                </c:pt>
                <c:pt idx="22" formatCode="0.0">
                  <c:v>97.663053265687154</c:v>
                </c:pt>
                <c:pt idx="23" formatCode="0.0">
                  <c:v>102.35354292069827</c:v>
                </c:pt>
                <c:pt idx="24" formatCode="0.0">
                  <c:v>107.64382675563238</c:v>
                </c:pt>
                <c:pt idx="25" formatCode="0.0">
                  <c:v>113.31433400146204</c:v>
                </c:pt>
                <c:pt idx="26" formatCode="0.0">
                  <c:v>119.36226320194106</c:v>
                </c:pt>
                <c:pt idx="27" formatCode="0.0">
                  <c:v>125.80417475430797</c:v>
                </c:pt>
                <c:pt idx="28" formatCode="0.0">
                  <c:v>132.66031926161102</c:v>
                </c:pt>
                <c:pt idx="29" formatCode="0.0">
                  <c:v>139.95346179176994</c:v>
                </c:pt>
              </c:numCache>
            </c:numRef>
          </c:val>
          <c:smooth val="0"/>
        </c:ser>
        <c:ser>
          <c:idx val="2"/>
          <c:order val="2"/>
          <c:tx>
            <c:v>Teto dos Gastos</c:v>
          </c:tx>
          <c:spPr>
            <a:ln w="28575" cap="rnd">
              <a:solidFill>
                <a:srgbClr val="163358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cat>
            <c:numRef>
              <c:f>Divida_01!$A$21:$A$50</c:f>
              <c:numCache>
                <c:formatCode>General</c:formatCode>
                <c:ptCount val="3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</c:numCache>
            </c:numRef>
          </c:cat>
          <c:val>
            <c:numRef>
              <c:f>Divida_03!$P$21:$P$50</c:f>
              <c:numCache>
                <c:formatCode>General</c:formatCode>
                <c:ptCount val="30"/>
                <c:pt idx="14" formatCode="0.0">
                  <c:v>66.2</c:v>
                </c:pt>
                <c:pt idx="15" formatCode="0.0">
                  <c:v>74.087889860265648</c:v>
                </c:pt>
                <c:pt idx="16" formatCode="0.0">
                  <c:v>79.161554100945025</c:v>
                </c:pt>
                <c:pt idx="17" formatCode="0.0">
                  <c:v>81.804383842959552</c:v>
                </c:pt>
                <c:pt idx="18" formatCode="0.0">
                  <c:v>84.533887611030849</c:v>
                </c:pt>
                <c:pt idx="19" formatCode="0.0">
                  <c:v>86.629807612749104</c:v>
                </c:pt>
                <c:pt idx="20" formatCode="0.0">
                  <c:v>88.079924590737178</c:v>
                </c:pt>
                <c:pt idx="21" formatCode="0.0">
                  <c:v>88.875858325005424</c:v>
                </c:pt>
                <c:pt idx="22" formatCode="0.0">
                  <c:v>89.039087651879996</c:v>
                </c:pt>
                <c:pt idx="23" formatCode="0.0">
                  <c:v>89.672251465076386</c:v>
                </c:pt>
                <c:pt idx="24" formatCode="0.0">
                  <c:v>90.083882767339119</c:v>
                </c:pt>
                <c:pt idx="25" formatCode="0.0">
                  <c:v>90.100032038270726</c:v>
                </c:pt>
                <c:pt idx="26" formatCode="0.0">
                  <c:v>89.716164551110978</c:v>
                </c:pt>
                <c:pt idx="27" formatCode="0.0">
                  <c:v>88.927016429530212</c:v>
                </c:pt>
                <c:pt idx="28" formatCode="0.0">
                  <c:v>87.726606469267239</c:v>
                </c:pt>
                <c:pt idx="29" formatCode="0.0">
                  <c:v>86.10824537590581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345400"/>
        <c:axId val="189345792"/>
      </c:lineChart>
      <c:catAx>
        <c:axId val="189345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 b="0"/>
            </a:pPr>
            <a:endParaRPr lang="pt-BR"/>
          </a:p>
        </c:txPr>
        <c:crossAx val="189345792"/>
        <c:crosses val="autoZero"/>
        <c:auto val="1"/>
        <c:lblAlgn val="ctr"/>
        <c:lblOffset val="100"/>
        <c:noMultiLvlLbl val="0"/>
      </c:catAx>
      <c:valAx>
        <c:axId val="189345792"/>
        <c:scaling>
          <c:orientation val="minMax"/>
          <c:max val="140"/>
          <c:min val="50"/>
        </c:scaling>
        <c:delete val="0"/>
        <c:axPos val="l"/>
        <c:majorGridlines>
          <c:spPr>
            <a:ln w="3175">
              <a:solidFill>
                <a:srgbClr val="BFBFB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/>
          <a:lstStyle/>
          <a:p>
            <a:pPr>
              <a:defRPr sz="1200" b="0">
                <a:solidFill>
                  <a:schemeClr val="accent1"/>
                </a:solidFill>
              </a:defRPr>
            </a:pPr>
            <a:endParaRPr lang="pt-BR"/>
          </a:p>
        </c:txPr>
        <c:crossAx val="189345400"/>
        <c:crosses val="autoZero"/>
        <c:crossBetween val="midCat"/>
      </c:valAx>
      <c:spPr>
        <a:noFill/>
        <a:ln w="3175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753026466405358"/>
          <c:y val="0.91232481553013423"/>
          <c:w val="0.57999375628707206"/>
          <c:h val="8.623759883788111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200" b="0" i="0" u="none" strike="noStrike" baseline="0">
              <a:solidFill>
                <a:srgbClr val="5A5A5A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400" b="1">
          <a:solidFill>
            <a:srgbClr val="5A5A5A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600" b="1">
                <a:solidFill>
                  <a:schemeClr val="accent1"/>
                </a:solidFill>
              </a:defRPr>
            </a:pPr>
            <a:r>
              <a:rPr lang="en-US" sz="1600" b="1">
                <a:solidFill>
                  <a:schemeClr val="accent1"/>
                </a:solidFill>
              </a:rPr>
              <a:t>Envelhecimento da População e Gastos Públicos com Previdência (2050)</a:t>
            </a:r>
          </a:p>
        </c:rich>
      </c:tx>
      <c:layout>
        <c:manualLayout>
          <c:xMode val="edge"/>
          <c:yMode val="edge"/>
          <c:x val="4.3629945562360259E-2"/>
          <c:y val="2.6308261712383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539127053562746E-2"/>
          <c:y val="0.15030471068567408"/>
          <c:w val="0.86427683381682541"/>
          <c:h val="0.73920153363182539"/>
        </c:manualLayout>
      </c:layout>
      <c:scatterChart>
        <c:scatterStyle val="lineMarker"/>
        <c:varyColors val="0"/>
        <c:ser>
          <c:idx val="0"/>
          <c:order val="0"/>
          <c:tx>
            <c:v>2050</c:v>
          </c:tx>
          <c:spPr>
            <a:ln w="28575">
              <a:noFill/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Bélgica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Chile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Luxemburgo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210569426396613E-2"/>
                  <c:y val="4.0849673202614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Irlanda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/>
                      <a:t>Itália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México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r>
                      <a:rPr lang="en-US"/>
                      <a:t>Espanha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/>
                      <a:t>Turquia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2.9356820947548028E-3"/>
                  <c:y val="2.45098039215686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Estados Unidos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en-US"/>
                      <a:t>Argentina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1.7630273493460537E-3"/>
                  <c:y val="-1.207499185150875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3"/>
                        </a:solidFill>
                      </a:defRPr>
                    </a:pPr>
                    <a:r>
                      <a:rPr lang="en-US" sz="1050">
                        <a:solidFill>
                          <a:schemeClr val="accent3"/>
                        </a:solidFill>
                      </a:rPr>
                      <a:t>Brasil</a:t>
                    </a:r>
                    <a:endParaRPr lang="en-US">
                      <a:solidFill>
                        <a:schemeClr val="accent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8.8070462842644096E-3"/>
                  <c:y val="-1.9063180827886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China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-1.9081933615906221E-2"/>
                  <c:y val="3.81263616557735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Índia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r>
                      <a:rPr lang="en-US"/>
                      <a:t>Rússia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/>
                      <a:t>África do Sul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163358"/>
                </a:solidFill>
              </a:ln>
            </c:spPr>
            <c:trendlineType val="linear"/>
            <c:dispRSqr val="0"/>
            <c:dispEq val="0"/>
          </c:trendline>
          <c:xVal>
            <c:numRef>
              <c:f>'09'!$O$14:$O$57</c:f>
              <c:numCache>
                <c:formatCode>0.0</c:formatCode>
                <c:ptCount val="44"/>
                <c:pt idx="1">
                  <c:v>14.634207177730978</c:v>
                </c:pt>
                <c:pt idx="2">
                  <c:v>14.973358857025978</c:v>
                </c:pt>
                <c:pt idx="3">
                  <c:v>6.3</c:v>
                </c:pt>
                <c:pt idx="4">
                  <c:v>3.8</c:v>
                </c:pt>
                <c:pt idx="5">
                  <c:v>9.6150091706541883</c:v>
                </c:pt>
                <c:pt idx="6">
                  <c:v>7.4517814881664695</c:v>
                </c:pt>
                <c:pt idx="7">
                  <c:v>6.7166947551393825</c:v>
                </c:pt>
                <c:pt idx="8">
                  <c:v>12.768583122922475</c:v>
                </c:pt>
                <c:pt idx="9">
                  <c:v>12.803023679045465</c:v>
                </c:pt>
                <c:pt idx="10">
                  <c:v>12.464861631974216</c:v>
                </c:pt>
                <c:pt idx="11">
                  <c:v>14.414032923099098</c:v>
                </c:pt>
                <c:pt idx="12">
                  <c:v>10.66700353086509</c:v>
                </c:pt>
                <c:pt idx="13">
                  <c:v>3.5</c:v>
                </c:pt>
                <c:pt idx="14">
                  <c:v>9.9952061294085262</c:v>
                </c:pt>
                <c:pt idx="16">
                  <c:v>14.838636895898103</c:v>
                </c:pt>
                <c:pt idx="18">
                  <c:v>12.5</c:v>
                </c:pt>
                <c:pt idx="19">
                  <c:v>12.462791417296499</c:v>
                </c:pt>
                <c:pt idx="20">
                  <c:v>1.3</c:v>
                </c:pt>
                <c:pt idx="21">
                  <c:v>8.0776141640029078</c:v>
                </c:pt>
                <c:pt idx="22">
                  <c:v>7.3</c:v>
                </c:pt>
                <c:pt idx="23">
                  <c:v>11.563629915035733</c:v>
                </c:pt>
                <c:pt idx="24">
                  <c:v>10.410929565380771</c:v>
                </c:pt>
                <c:pt idx="25">
                  <c:v>14.414369049778713</c:v>
                </c:pt>
                <c:pt idx="26">
                  <c:v>9.1234833126223691</c:v>
                </c:pt>
                <c:pt idx="27">
                  <c:v>15.612231644148034</c:v>
                </c:pt>
                <c:pt idx="28">
                  <c:v>12.339257290584491</c:v>
                </c:pt>
                <c:pt idx="29">
                  <c:v>7.2084731706545782</c:v>
                </c:pt>
                <c:pt idx="30">
                  <c:v>10.7</c:v>
                </c:pt>
                <c:pt idx="31">
                  <c:v>17</c:v>
                </c:pt>
                <c:pt idx="32">
                  <c:v>8.1329103718607954</c:v>
                </c:pt>
                <c:pt idx="33">
                  <c:v>6.1</c:v>
                </c:pt>
                <c:pt idx="36">
                  <c:v>11.9</c:v>
                </c:pt>
                <c:pt idx="37">
                  <c:v>16.8</c:v>
                </c:pt>
                <c:pt idx="38">
                  <c:v>9.1999999999999993</c:v>
                </c:pt>
                <c:pt idx="39">
                  <c:v>0.7</c:v>
                </c:pt>
                <c:pt idx="40">
                  <c:v>1.6</c:v>
                </c:pt>
                <c:pt idx="41">
                  <c:v>14.9</c:v>
                </c:pt>
                <c:pt idx="42">
                  <c:v>8.1</c:v>
                </c:pt>
                <c:pt idx="43">
                  <c:v>3.5</c:v>
                </c:pt>
              </c:numCache>
            </c:numRef>
          </c:xVal>
          <c:yVal>
            <c:numRef>
              <c:f>'09'!$Q$14:$Q$57</c:f>
              <c:numCache>
                <c:formatCode>0.0</c:formatCode>
                <c:ptCount val="44"/>
                <c:pt idx="0">
                  <c:v>37.272658237554502</c:v>
                </c:pt>
                <c:pt idx="1">
                  <c:v>54.770252116105603</c:v>
                </c:pt>
                <c:pt idx="2">
                  <c:v>46.731070755822898</c:v>
                </c:pt>
                <c:pt idx="3">
                  <c:v>44.911276906119099</c:v>
                </c:pt>
                <c:pt idx="4">
                  <c:v>43.993288864735902</c:v>
                </c:pt>
                <c:pt idx="5">
                  <c:v>54.592884069834298</c:v>
                </c:pt>
                <c:pt idx="6">
                  <c:v>40.858515940141899</c:v>
                </c:pt>
                <c:pt idx="7">
                  <c:v>48.201636484414301</c:v>
                </c:pt>
                <c:pt idx="8">
                  <c:v>45.686762107488299</c:v>
                </c:pt>
                <c:pt idx="9">
                  <c:v>46.315867401521501</c:v>
                </c:pt>
                <c:pt idx="10">
                  <c:v>58.563244374796597</c:v>
                </c:pt>
                <c:pt idx="11">
                  <c:v>65.986379557628297</c:v>
                </c:pt>
                <c:pt idx="12">
                  <c:v>47.038386916339903</c:v>
                </c:pt>
                <c:pt idx="13">
                  <c:v>42.552597971485703</c:v>
                </c:pt>
                <c:pt idx="14">
                  <c:v>45.558813494458903</c:v>
                </c:pt>
                <c:pt idx="16">
                  <c:v>67.552798935937702</c:v>
                </c:pt>
                <c:pt idx="18">
                  <c:v>65.793440304802203</c:v>
                </c:pt>
                <c:pt idx="19">
                  <c:v>38.691510296163997</c:v>
                </c:pt>
                <c:pt idx="20">
                  <c:v>29.432511969236799</c:v>
                </c:pt>
                <c:pt idx="21">
                  <c:v>47.856811936232397</c:v>
                </c:pt>
                <c:pt idx="22">
                  <c:v>40.7193378117557</c:v>
                </c:pt>
                <c:pt idx="23">
                  <c:v>39.769905763840399</c:v>
                </c:pt>
                <c:pt idx="24">
                  <c:v>55.810110077208599</c:v>
                </c:pt>
                <c:pt idx="25">
                  <c:v>66.371162900847906</c:v>
                </c:pt>
                <c:pt idx="26">
                  <c:v>49.513583135188398</c:v>
                </c:pt>
                <c:pt idx="27">
                  <c:v>61.228403927520901</c:v>
                </c:pt>
                <c:pt idx="28">
                  <c:v>69.488853477605602</c:v>
                </c:pt>
                <c:pt idx="29">
                  <c:v>40.515070717069598</c:v>
                </c:pt>
                <c:pt idx="30">
                  <c:v>49.787151513114701</c:v>
                </c:pt>
                <c:pt idx="31">
                  <c:v>32.806038504773497</c:v>
                </c:pt>
                <c:pt idx="32">
                  <c:v>42.154119797663</c:v>
                </c:pt>
                <c:pt idx="33">
                  <c:v>36.8717562733557</c:v>
                </c:pt>
                <c:pt idx="36">
                  <c:v>28.805478757683801</c:v>
                </c:pt>
                <c:pt idx="37">
                  <c:v>36.590918316198497</c:v>
                </c:pt>
                <c:pt idx="38">
                  <c:v>46.743526294262701</c:v>
                </c:pt>
                <c:pt idx="39">
                  <c:v>20.4722109895439</c:v>
                </c:pt>
                <c:pt idx="40">
                  <c:v>21.281725518844301</c:v>
                </c:pt>
                <c:pt idx="41">
                  <c:v>34.082174343655097</c:v>
                </c:pt>
                <c:pt idx="42">
                  <c:v>23.209047542810399</c:v>
                </c:pt>
                <c:pt idx="43">
                  <c:v>14.8923872324582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376336"/>
        <c:axId val="186376728"/>
      </c:scatterChart>
      <c:valAx>
        <c:axId val="186376336"/>
        <c:scaling>
          <c:orientation val="minMax"/>
          <c:max val="1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Gastos Públicos com Pensões</a:t>
                </a:r>
                <a:r>
                  <a:rPr lang="en-US" sz="1100" baseline="0"/>
                  <a:t> </a:t>
                </a:r>
                <a:r>
                  <a:rPr lang="en-US" sz="1100"/>
                  <a:t>(% of GDP)</a:t>
                </a:r>
              </a:p>
            </c:rich>
          </c:tx>
          <c:layout>
            <c:manualLayout>
              <c:xMode val="edge"/>
              <c:yMode val="edge"/>
              <c:x val="0.34310449306144603"/>
              <c:y val="0.94588887173417047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86376728"/>
        <c:crosses val="autoZero"/>
        <c:crossBetween val="midCat"/>
      </c:valAx>
      <c:valAx>
        <c:axId val="186376728"/>
        <c:scaling>
          <c:orientation val="minMax"/>
          <c:max val="70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Razão de Dependência dos Idosos (%)</a:t>
                </a:r>
              </a:p>
            </c:rich>
          </c:tx>
          <c:layout>
            <c:manualLayout>
              <c:xMode val="edge"/>
              <c:yMode val="edge"/>
              <c:x val="1.3111937396714299E-2"/>
              <c:y val="0.2574041908977063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186376336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7.9211637598598172E-2"/>
          <c:y val="0.18256973393031756"/>
          <c:w val="0.49618456783811116"/>
          <c:h val="5.595611823031925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0277777777777E-2"/>
          <c:y val="3.2525268859329597E-2"/>
          <c:w val="0.89389206687145428"/>
          <c:h val="0.7030415633247129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'03'!$D$2</c:f>
              <c:strCache>
                <c:ptCount val="1"/>
                <c:pt idx="0">
                  <c:v>Incremento Populacional (Total)</c:v>
                </c:pt>
              </c:strCache>
            </c:strRef>
          </c:tx>
          <c:invertIfNegative val="0"/>
          <c:cat>
            <c:numRef>
              <c:f>'03'!$A$3:$A$163</c:f>
              <c:numCache>
                <c:formatCode>yyyy;@</c:formatCode>
                <c:ptCount val="161"/>
                <c:pt idx="0">
                  <c:v>1</c:v>
                </c:pt>
                <c:pt idx="1">
                  <c:v>367</c:v>
                </c:pt>
                <c:pt idx="2">
                  <c:v>732</c:v>
                </c:pt>
                <c:pt idx="3">
                  <c:v>1097</c:v>
                </c:pt>
                <c:pt idx="4">
                  <c:v>1462</c:v>
                </c:pt>
                <c:pt idx="5">
                  <c:v>1828</c:v>
                </c:pt>
                <c:pt idx="6">
                  <c:v>2193</c:v>
                </c:pt>
                <c:pt idx="7">
                  <c:v>2558</c:v>
                </c:pt>
                <c:pt idx="8">
                  <c:v>2923</c:v>
                </c:pt>
                <c:pt idx="9">
                  <c:v>3289</c:v>
                </c:pt>
                <c:pt idx="10">
                  <c:v>3654</c:v>
                </c:pt>
                <c:pt idx="11">
                  <c:v>4019</c:v>
                </c:pt>
                <c:pt idx="12">
                  <c:v>4384</c:v>
                </c:pt>
                <c:pt idx="13">
                  <c:v>4750</c:v>
                </c:pt>
                <c:pt idx="14">
                  <c:v>5115</c:v>
                </c:pt>
                <c:pt idx="15">
                  <c:v>5480</c:v>
                </c:pt>
                <c:pt idx="16">
                  <c:v>5845</c:v>
                </c:pt>
                <c:pt idx="17">
                  <c:v>6211</c:v>
                </c:pt>
                <c:pt idx="18">
                  <c:v>6576</c:v>
                </c:pt>
                <c:pt idx="19">
                  <c:v>6941</c:v>
                </c:pt>
                <c:pt idx="20">
                  <c:v>7306</c:v>
                </c:pt>
                <c:pt idx="21">
                  <c:v>7672</c:v>
                </c:pt>
                <c:pt idx="22">
                  <c:v>8037</c:v>
                </c:pt>
                <c:pt idx="23">
                  <c:v>8402</c:v>
                </c:pt>
                <c:pt idx="24">
                  <c:v>8767</c:v>
                </c:pt>
                <c:pt idx="25">
                  <c:v>9133</c:v>
                </c:pt>
                <c:pt idx="26">
                  <c:v>9498</c:v>
                </c:pt>
                <c:pt idx="27">
                  <c:v>9863</c:v>
                </c:pt>
                <c:pt idx="28">
                  <c:v>10228</c:v>
                </c:pt>
                <c:pt idx="29">
                  <c:v>10594</c:v>
                </c:pt>
                <c:pt idx="30">
                  <c:v>10959</c:v>
                </c:pt>
                <c:pt idx="31">
                  <c:v>11324</c:v>
                </c:pt>
                <c:pt idx="32">
                  <c:v>11689</c:v>
                </c:pt>
                <c:pt idx="33">
                  <c:v>12055</c:v>
                </c:pt>
                <c:pt idx="34">
                  <c:v>12420</c:v>
                </c:pt>
                <c:pt idx="35">
                  <c:v>12785</c:v>
                </c:pt>
                <c:pt idx="36">
                  <c:v>13150</c:v>
                </c:pt>
                <c:pt idx="37">
                  <c:v>13516</c:v>
                </c:pt>
                <c:pt idx="38">
                  <c:v>13881</c:v>
                </c:pt>
                <c:pt idx="39">
                  <c:v>14246</c:v>
                </c:pt>
                <c:pt idx="40">
                  <c:v>14611</c:v>
                </c:pt>
                <c:pt idx="41">
                  <c:v>14977</c:v>
                </c:pt>
                <c:pt idx="42">
                  <c:v>15342</c:v>
                </c:pt>
                <c:pt idx="43">
                  <c:v>15707</c:v>
                </c:pt>
                <c:pt idx="44">
                  <c:v>16072</c:v>
                </c:pt>
                <c:pt idx="45">
                  <c:v>16438</c:v>
                </c:pt>
                <c:pt idx="46">
                  <c:v>16803</c:v>
                </c:pt>
                <c:pt idx="47">
                  <c:v>17168</c:v>
                </c:pt>
                <c:pt idx="48">
                  <c:v>17533</c:v>
                </c:pt>
                <c:pt idx="49">
                  <c:v>17899</c:v>
                </c:pt>
                <c:pt idx="50">
                  <c:v>18264</c:v>
                </c:pt>
                <c:pt idx="51">
                  <c:v>18629</c:v>
                </c:pt>
                <c:pt idx="52">
                  <c:v>18994</c:v>
                </c:pt>
                <c:pt idx="53">
                  <c:v>19360</c:v>
                </c:pt>
                <c:pt idx="54">
                  <c:v>19725</c:v>
                </c:pt>
                <c:pt idx="55">
                  <c:v>20090</c:v>
                </c:pt>
                <c:pt idx="56">
                  <c:v>20455</c:v>
                </c:pt>
                <c:pt idx="57">
                  <c:v>20821</c:v>
                </c:pt>
                <c:pt idx="58">
                  <c:v>21186</c:v>
                </c:pt>
                <c:pt idx="59">
                  <c:v>21551</c:v>
                </c:pt>
                <c:pt idx="60">
                  <c:v>21916</c:v>
                </c:pt>
                <c:pt idx="61">
                  <c:v>22282</c:v>
                </c:pt>
                <c:pt idx="62">
                  <c:v>22647</c:v>
                </c:pt>
                <c:pt idx="63">
                  <c:v>23012</c:v>
                </c:pt>
                <c:pt idx="64">
                  <c:v>23377</c:v>
                </c:pt>
                <c:pt idx="65">
                  <c:v>23743</c:v>
                </c:pt>
                <c:pt idx="66">
                  <c:v>24108</c:v>
                </c:pt>
                <c:pt idx="67">
                  <c:v>24473</c:v>
                </c:pt>
                <c:pt idx="68">
                  <c:v>24838</c:v>
                </c:pt>
                <c:pt idx="69">
                  <c:v>25204</c:v>
                </c:pt>
                <c:pt idx="70">
                  <c:v>25569</c:v>
                </c:pt>
                <c:pt idx="71">
                  <c:v>25934</c:v>
                </c:pt>
                <c:pt idx="72">
                  <c:v>26299</c:v>
                </c:pt>
                <c:pt idx="73">
                  <c:v>26665</c:v>
                </c:pt>
                <c:pt idx="74">
                  <c:v>27030</c:v>
                </c:pt>
                <c:pt idx="75">
                  <c:v>27395</c:v>
                </c:pt>
                <c:pt idx="76">
                  <c:v>27760</c:v>
                </c:pt>
                <c:pt idx="77">
                  <c:v>28126</c:v>
                </c:pt>
                <c:pt idx="78">
                  <c:v>28491</c:v>
                </c:pt>
                <c:pt idx="79">
                  <c:v>28856</c:v>
                </c:pt>
                <c:pt idx="80">
                  <c:v>29221</c:v>
                </c:pt>
                <c:pt idx="81">
                  <c:v>29587</c:v>
                </c:pt>
                <c:pt idx="82">
                  <c:v>29952</c:v>
                </c:pt>
                <c:pt idx="83">
                  <c:v>30317</c:v>
                </c:pt>
                <c:pt idx="84">
                  <c:v>30682</c:v>
                </c:pt>
                <c:pt idx="85">
                  <c:v>31048</c:v>
                </c:pt>
                <c:pt idx="86">
                  <c:v>31413</c:v>
                </c:pt>
                <c:pt idx="87">
                  <c:v>31778</c:v>
                </c:pt>
                <c:pt idx="88">
                  <c:v>32143</c:v>
                </c:pt>
                <c:pt idx="89">
                  <c:v>32509</c:v>
                </c:pt>
                <c:pt idx="90">
                  <c:v>32874</c:v>
                </c:pt>
                <c:pt idx="91">
                  <c:v>33239</c:v>
                </c:pt>
                <c:pt idx="92">
                  <c:v>33604</c:v>
                </c:pt>
                <c:pt idx="93">
                  <c:v>33970</c:v>
                </c:pt>
                <c:pt idx="94">
                  <c:v>34335</c:v>
                </c:pt>
                <c:pt idx="95">
                  <c:v>34700</c:v>
                </c:pt>
                <c:pt idx="96">
                  <c:v>35065</c:v>
                </c:pt>
                <c:pt idx="97">
                  <c:v>35431</c:v>
                </c:pt>
                <c:pt idx="98">
                  <c:v>35796</c:v>
                </c:pt>
                <c:pt idx="99">
                  <c:v>36161</c:v>
                </c:pt>
                <c:pt idx="100">
                  <c:v>36526</c:v>
                </c:pt>
                <c:pt idx="101">
                  <c:v>36892</c:v>
                </c:pt>
                <c:pt idx="102">
                  <c:v>37257</c:v>
                </c:pt>
                <c:pt idx="103">
                  <c:v>37622</c:v>
                </c:pt>
                <c:pt idx="104">
                  <c:v>37987</c:v>
                </c:pt>
                <c:pt idx="105">
                  <c:v>38353</c:v>
                </c:pt>
                <c:pt idx="106">
                  <c:v>38718</c:v>
                </c:pt>
                <c:pt idx="107">
                  <c:v>39083</c:v>
                </c:pt>
                <c:pt idx="108">
                  <c:v>39448</c:v>
                </c:pt>
                <c:pt idx="109">
                  <c:v>39814</c:v>
                </c:pt>
                <c:pt idx="110">
                  <c:v>40179</c:v>
                </c:pt>
                <c:pt idx="111">
                  <c:v>40544</c:v>
                </c:pt>
                <c:pt idx="112">
                  <c:v>40909</c:v>
                </c:pt>
                <c:pt idx="113">
                  <c:v>41275</c:v>
                </c:pt>
                <c:pt idx="114">
                  <c:v>41640</c:v>
                </c:pt>
                <c:pt idx="115">
                  <c:v>42005</c:v>
                </c:pt>
                <c:pt idx="116">
                  <c:v>42370</c:v>
                </c:pt>
                <c:pt idx="117">
                  <c:v>42736</c:v>
                </c:pt>
                <c:pt idx="118">
                  <c:v>43101</c:v>
                </c:pt>
                <c:pt idx="119">
                  <c:v>43466</c:v>
                </c:pt>
                <c:pt idx="120">
                  <c:v>43831</c:v>
                </c:pt>
                <c:pt idx="121">
                  <c:v>44197</c:v>
                </c:pt>
                <c:pt idx="122">
                  <c:v>44562</c:v>
                </c:pt>
                <c:pt idx="123">
                  <c:v>44927</c:v>
                </c:pt>
                <c:pt idx="124">
                  <c:v>45292</c:v>
                </c:pt>
                <c:pt idx="125">
                  <c:v>45658</c:v>
                </c:pt>
                <c:pt idx="126">
                  <c:v>46023</c:v>
                </c:pt>
                <c:pt idx="127">
                  <c:v>46388</c:v>
                </c:pt>
                <c:pt idx="128">
                  <c:v>46753</c:v>
                </c:pt>
                <c:pt idx="129">
                  <c:v>47119</c:v>
                </c:pt>
                <c:pt idx="130">
                  <c:v>47484</c:v>
                </c:pt>
                <c:pt idx="131">
                  <c:v>47849</c:v>
                </c:pt>
                <c:pt idx="132">
                  <c:v>48214</c:v>
                </c:pt>
                <c:pt idx="133">
                  <c:v>48580</c:v>
                </c:pt>
                <c:pt idx="134">
                  <c:v>48945</c:v>
                </c:pt>
                <c:pt idx="135">
                  <c:v>49310</c:v>
                </c:pt>
                <c:pt idx="136">
                  <c:v>49675</c:v>
                </c:pt>
                <c:pt idx="137">
                  <c:v>50041</c:v>
                </c:pt>
                <c:pt idx="138">
                  <c:v>50406</c:v>
                </c:pt>
                <c:pt idx="139">
                  <c:v>50771</c:v>
                </c:pt>
                <c:pt idx="140">
                  <c:v>51136</c:v>
                </c:pt>
                <c:pt idx="141">
                  <c:v>51502</c:v>
                </c:pt>
                <c:pt idx="142">
                  <c:v>51867</c:v>
                </c:pt>
                <c:pt idx="143">
                  <c:v>52232</c:v>
                </c:pt>
                <c:pt idx="144">
                  <c:v>52597</c:v>
                </c:pt>
                <c:pt idx="145">
                  <c:v>52963</c:v>
                </c:pt>
                <c:pt idx="146">
                  <c:v>53328</c:v>
                </c:pt>
                <c:pt idx="147">
                  <c:v>53693</c:v>
                </c:pt>
                <c:pt idx="148">
                  <c:v>54058</c:v>
                </c:pt>
                <c:pt idx="149">
                  <c:v>54424</c:v>
                </c:pt>
                <c:pt idx="150">
                  <c:v>54789</c:v>
                </c:pt>
                <c:pt idx="151">
                  <c:v>55154</c:v>
                </c:pt>
                <c:pt idx="152">
                  <c:v>55519</c:v>
                </c:pt>
                <c:pt idx="153">
                  <c:v>55885</c:v>
                </c:pt>
                <c:pt idx="154">
                  <c:v>56250</c:v>
                </c:pt>
                <c:pt idx="155">
                  <c:v>56615</c:v>
                </c:pt>
                <c:pt idx="156">
                  <c:v>56980</c:v>
                </c:pt>
                <c:pt idx="157">
                  <c:v>57346</c:v>
                </c:pt>
                <c:pt idx="158">
                  <c:v>57711</c:v>
                </c:pt>
                <c:pt idx="159">
                  <c:v>58076</c:v>
                </c:pt>
                <c:pt idx="160">
                  <c:v>58441</c:v>
                </c:pt>
              </c:numCache>
            </c:numRef>
          </c:cat>
          <c:val>
            <c:numRef>
              <c:f>'03'!$D$3:$D$163</c:f>
              <c:numCache>
                <c:formatCode>_(* #,##0_);_(* \(#,##0\);_(* "-"??_);_(@_)</c:formatCode>
                <c:ptCount val="161"/>
                <c:pt idx="1">
                  <c:v>738453.57021819428</c:v>
                </c:pt>
                <c:pt idx="2">
                  <c:v>738083.11828373</c:v>
                </c:pt>
                <c:pt idx="3">
                  <c:v>737035.30950577557</c:v>
                </c:pt>
                <c:pt idx="4">
                  <c:v>735064.50913979486</c:v>
                </c:pt>
                <c:pt idx="5">
                  <c:v>731979.58036627248</c:v>
                </c:pt>
                <c:pt idx="6">
                  <c:v>727655.04443509132</c:v>
                </c:pt>
                <c:pt idx="7">
                  <c:v>722001.31882236525</c:v>
                </c:pt>
                <c:pt idx="8">
                  <c:v>714956.14853553101</c:v>
                </c:pt>
                <c:pt idx="9">
                  <c:v>706477.81858500466</c:v>
                </c:pt>
                <c:pt idx="10">
                  <c:v>696560.28892499208</c:v>
                </c:pt>
                <c:pt idx="11">
                  <c:v>685211.86037904769</c:v>
                </c:pt>
                <c:pt idx="12">
                  <c:v>672456.46142521128</c:v>
                </c:pt>
                <c:pt idx="13">
                  <c:v>658337.73323981464</c:v>
                </c:pt>
                <c:pt idx="14">
                  <c:v>642943.99275077507</c:v>
                </c:pt>
                <c:pt idx="15">
                  <c:v>626398.30157383904</c:v>
                </c:pt>
                <c:pt idx="16">
                  <c:v>608868.44044881687</c:v>
                </c:pt>
                <c:pt idx="17">
                  <c:v>590576.89245245606</c:v>
                </c:pt>
                <c:pt idx="18">
                  <c:v>571825.77122786641</c:v>
                </c:pt>
                <c:pt idx="19">
                  <c:v>552984.12241863832</c:v>
                </c:pt>
                <c:pt idx="20">
                  <c:v>534485.3974552229</c:v>
                </c:pt>
                <c:pt idx="21">
                  <c:v>516814.32188690081</c:v>
                </c:pt>
                <c:pt idx="22">
                  <c:v>500493.22753262147</c:v>
                </c:pt>
                <c:pt idx="23">
                  <c:v>486023.60554686934</c:v>
                </c:pt>
                <c:pt idx="24">
                  <c:v>473851.96023353189</c:v>
                </c:pt>
                <c:pt idx="25">
                  <c:v>464352.23818496615</c:v>
                </c:pt>
                <c:pt idx="26">
                  <c:v>457833.03197385371</c:v>
                </c:pt>
                <c:pt idx="27">
                  <c:v>454527.73657976463</c:v>
                </c:pt>
                <c:pt idx="28">
                  <c:v>454602.95505008847</c:v>
                </c:pt>
                <c:pt idx="29">
                  <c:v>458169.89319894463</c:v>
                </c:pt>
                <c:pt idx="30">
                  <c:v>465309.46597359329</c:v>
                </c:pt>
                <c:pt idx="31">
                  <c:v>476073.01884773374</c:v>
                </c:pt>
                <c:pt idx="32">
                  <c:v>490494.7545183301</c:v>
                </c:pt>
                <c:pt idx="33">
                  <c:v>508603.04794754833</c:v>
                </c:pt>
                <c:pt idx="34">
                  <c:v>530444.00084367394</c:v>
                </c:pt>
                <c:pt idx="35">
                  <c:v>556076.43909620494</c:v>
                </c:pt>
                <c:pt idx="36">
                  <c:v>585577.93449725211</c:v>
                </c:pt>
                <c:pt idx="37">
                  <c:v>619048.03975536674</c:v>
                </c:pt>
                <c:pt idx="38">
                  <c:v>656624.50063973665</c:v>
                </c:pt>
                <c:pt idx="39">
                  <c:v>698462.7829175666</c:v>
                </c:pt>
                <c:pt idx="40">
                  <c:v>744725.34782131761</c:v>
                </c:pt>
                <c:pt idx="41">
                  <c:v>795563.43744802475</c:v>
                </c:pt>
                <c:pt idx="42">
                  <c:v>851110.67344308645</c:v>
                </c:pt>
                <c:pt idx="43">
                  <c:v>911427.03312510252</c:v>
                </c:pt>
                <c:pt idx="44">
                  <c:v>976462.3026753366</c:v>
                </c:pt>
                <c:pt idx="45">
                  <c:v>1046022.9317844287</c:v>
                </c:pt>
                <c:pt idx="46">
                  <c:v>1119769.9846061915</c:v>
                </c:pt>
                <c:pt idx="47">
                  <c:v>1197170.495465748</c:v>
                </c:pt>
                <c:pt idx="48">
                  <c:v>1277483.473827064</c:v>
                </c:pt>
                <c:pt idx="49">
                  <c:v>1359760.4804255888</c:v>
                </c:pt>
                <c:pt idx="50">
                  <c:v>1442903.8585072607</c:v>
                </c:pt>
                <c:pt idx="51">
                  <c:v>1525687.5548304617</c:v>
                </c:pt>
                <c:pt idx="52">
                  <c:v>1606853.7243785933</c:v>
                </c:pt>
                <c:pt idx="53">
                  <c:v>1685244.452356562</c:v>
                </c:pt>
                <c:pt idx="54">
                  <c:v>1759948.5977553353</c:v>
                </c:pt>
                <c:pt idx="55">
                  <c:v>1830320.679002054</c:v>
                </c:pt>
                <c:pt idx="56">
                  <c:v>1896013.5770204663</c:v>
                </c:pt>
                <c:pt idx="57">
                  <c:v>1956988.1530025527</c:v>
                </c:pt>
                <c:pt idx="58">
                  <c:v>2013556.8417971134</c:v>
                </c:pt>
                <c:pt idx="59">
                  <c:v>2066302.3424269184</c:v>
                </c:pt>
                <c:pt idx="60">
                  <c:v>2116025.8700603247</c:v>
                </c:pt>
                <c:pt idx="61">
                  <c:v>2163667.2339343131</c:v>
                </c:pt>
                <c:pt idx="62">
                  <c:v>2210247.2266217917</c:v>
                </c:pt>
                <c:pt idx="63">
                  <c:v>2256657.8606813252</c:v>
                </c:pt>
                <c:pt idx="64">
                  <c:v>2303528.8538486958</c:v>
                </c:pt>
                <c:pt idx="65">
                  <c:v>2351130.590626806</c:v>
                </c:pt>
                <c:pt idx="66">
                  <c:v>2399369.8728499562</c:v>
                </c:pt>
                <c:pt idx="67">
                  <c:v>2447689.4188901484</c:v>
                </c:pt>
                <c:pt idx="68">
                  <c:v>2495057.2308950424</c:v>
                </c:pt>
                <c:pt idx="69">
                  <c:v>2539990.0249238163</c:v>
                </c:pt>
                <c:pt idx="70">
                  <c:v>2580689.1268529147</c:v>
                </c:pt>
                <c:pt idx="71">
                  <c:v>2615101.045161292</c:v>
                </c:pt>
                <c:pt idx="72">
                  <c:v>2641121.7976371795</c:v>
                </c:pt>
                <c:pt idx="73">
                  <c:v>2656879.5050761253</c:v>
                </c:pt>
                <c:pt idx="74">
                  <c:v>2661059.7745475918</c:v>
                </c:pt>
                <c:pt idx="75">
                  <c:v>2653016.778930217</c:v>
                </c:pt>
                <c:pt idx="76">
                  <c:v>2632903.8286587149</c:v>
                </c:pt>
                <c:pt idx="77">
                  <c:v>2601756.8319412321</c:v>
                </c:pt>
                <c:pt idx="78">
                  <c:v>2561603.3744156957</c:v>
                </c:pt>
                <c:pt idx="79">
                  <c:v>2515363.1147190779</c:v>
                </c:pt>
                <c:pt idx="80">
                  <c:v>2466743.8528257161</c:v>
                </c:pt>
                <c:pt idx="81">
                  <c:v>2420029.1222268045</c:v>
                </c:pt>
                <c:pt idx="82">
                  <c:v>2379787.0917764157</c:v>
                </c:pt>
                <c:pt idx="83">
                  <c:v>2350293.7317369878</c:v>
                </c:pt>
                <c:pt idx="84">
                  <c:v>2335095.2258854508</c:v>
                </c:pt>
                <c:pt idx="85">
                  <c:v>2336706.3533918709</c:v>
                </c:pt>
                <c:pt idx="86">
                  <c:v>2356470.0544950217</c:v>
                </c:pt>
                <c:pt idx="87">
                  <c:v>2394372.0533667803</c:v>
                </c:pt>
                <c:pt idx="88">
                  <c:v>2448978.7191598415</c:v>
                </c:pt>
                <c:pt idx="89">
                  <c:v>2517437.3380284905</c:v>
                </c:pt>
                <c:pt idx="90">
                  <c:v>2595617.6302907169</c:v>
                </c:pt>
                <c:pt idx="91">
                  <c:v>2678232.2561829984</c:v>
                </c:pt>
                <c:pt idx="92">
                  <c:v>2759166.3547276556</c:v>
                </c:pt>
                <c:pt idx="93">
                  <c:v>2832006.5332145989</c:v>
                </c:pt>
                <c:pt idx="94">
                  <c:v>2890851.2169737816</c:v>
                </c:pt>
                <c:pt idx="95">
                  <c:v>2930843.6824070513</c:v>
                </c:pt>
                <c:pt idx="96">
                  <c:v>2948555.4142147899</c:v>
                </c:pt>
                <c:pt idx="97">
                  <c:v>2942193.2373039126</c:v>
                </c:pt>
                <c:pt idx="98">
                  <c:v>2911749.9482284784</c:v>
                </c:pt>
                <c:pt idx="99">
                  <c:v>2858859.2223478258</c:v>
                </c:pt>
                <c:pt idx="100">
                  <c:v>2786611.8614654243</c:v>
                </c:pt>
                <c:pt idx="101">
                  <c:v>2699231.7683337927</c:v>
                </c:pt>
                <c:pt idx="102">
                  <c:v>2601656.8260953724</c:v>
                </c:pt>
                <c:pt idx="103">
                  <c:v>2498832.0121581554</c:v>
                </c:pt>
                <c:pt idx="104">
                  <c:v>2395232.9524394572</c:v>
                </c:pt>
                <c:pt idx="105">
                  <c:v>2294573.2062142193</c:v>
                </c:pt>
                <c:pt idx="106">
                  <c:v>2199712.1251732111</c:v>
                </c:pt>
                <c:pt idx="107">
                  <c:v>2112538.6317685246</c:v>
                </c:pt>
                <c:pt idx="108">
                  <c:v>2033992.9219348729</c:v>
                </c:pt>
                <c:pt idx="109">
                  <c:v>1964142.5238223672</c:v>
                </c:pt>
                <c:pt idx="110">
                  <c:v>1902356.1847336888</c:v>
                </c:pt>
                <c:pt idx="111">
                  <c:v>1847415.0079322755</c:v>
                </c:pt>
                <c:pt idx="112">
                  <c:v>1797728.6950338483</c:v>
                </c:pt>
                <c:pt idx="113">
                  <c:v>1751586.9453917146</c:v>
                </c:pt>
                <c:pt idx="114">
                  <c:v>1707400.421923548</c:v>
                </c:pt>
                <c:pt idx="115">
                  <c:v>1663772.7871960104</c:v>
                </c:pt>
                <c:pt idx="116">
                  <c:v>1619568.5617915094</c:v>
                </c:pt>
                <c:pt idx="117">
                  <c:v>1573940.88604936</c:v>
                </c:pt>
                <c:pt idx="118">
                  <c:v>1526375.0595850348</c:v>
                </c:pt>
                <c:pt idx="119">
                  <c:v>1476621.4126541317</c:v>
                </c:pt>
                <c:pt idx="120">
                  <c:v>1424658.8320550919</c:v>
                </c:pt>
                <c:pt idx="121">
                  <c:v>1370645.6574983001</c:v>
                </c:pt>
                <c:pt idx="122">
                  <c:v>1314896.6845033467</c:v>
                </c:pt>
                <c:pt idx="123">
                  <c:v>1257773.7638338208</c:v>
                </c:pt>
                <c:pt idx="124">
                  <c:v>1199631.327308923</c:v>
                </c:pt>
                <c:pt idx="125">
                  <c:v>1140779.4392919242</c:v>
                </c:pt>
                <c:pt idx="126">
                  <c:v>1081492.6849402785</c:v>
                </c:pt>
                <c:pt idx="127">
                  <c:v>1021964.588070631</c:v>
                </c:pt>
                <c:pt idx="128">
                  <c:v>962303.66995680332</c:v>
                </c:pt>
                <c:pt idx="129">
                  <c:v>902535.70775282383</c:v>
                </c:pt>
                <c:pt idx="130">
                  <c:v>842636.45940312743</c:v>
                </c:pt>
                <c:pt idx="131">
                  <c:v>782516.94227164984</c:v>
                </c:pt>
                <c:pt idx="132">
                  <c:v>722040.77205243707</c:v>
                </c:pt>
                <c:pt idx="133">
                  <c:v>661045.10714298487</c:v>
                </c:pt>
                <c:pt idx="134">
                  <c:v>599375.96510151029</c:v>
                </c:pt>
                <c:pt idx="135">
                  <c:v>536878.6914921701</c:v>
                </c:pt>
                <c:pt idx="136">
                  <c:v>473405.21207696199</c:v>
                </c:pt>
                <c:pt idx="137">
                  <c:v>408819.05197378993</c:v>
                </c:pt>
                <c:pt idx="138">
                  <c:v>343011.74033513665</c:v>
                </c:pt>
                <c:pt idx="139">
                  <c:v>275893.78130072355</c:v>
                </c:pt>
                <c:pt idx="140">
                  <c:v>207401.20168030262</c:v>
                </c:pt>
                <c:pt idx="141">
                  <c:v>137504.69076067209</c:v>
                </c:pt>
                <c:pt idx="142">
                  <c:v>66226.849581629038</c:v>
                </c:pt>
                <c:pt idx="143">
                  <c:v>-6348.5873191058636</c:v>
                </c:pt>
                <c:pt idx="144">
                  <c:v>-80057.053567290306</c:v>
                </c:pt>
                <c:pt idx="145">
                  <c:v>-154630.45944061875</c:v>
                </c:pt>
                <c:pt idx="146">
                  <c:v>-229675.98531112075</c:v>
                </c:pt>
                <c:pt idx="147">
                  <c:v>-304652.53816148639</c:v>
                </c:pt>
                <c:pt idx="148">
                  <c:v>-378853.3348864913</c:v>
                </c:pt>
                <c:pt idx="149">
                  <c:v>-451399.15810900927</c:v>
                </c:pt>
                <c:pt idx="150">
                  <c:v>-521260.33308127522</c:v>
                </c:pt>
                <c:pt idx="151">
                  <c:v>-587285.37971314788</c:v>
                </c:pt>
                <c:pt idx="152">
                  <c:v>-648275.39786952734</c:v>
                </c:pt>
                <c:pt idx="153">
                  <c:v>-703092.09399113059</c:v>
                </c:pt>
                <c:pt idx="154">
                  <c:v>-750771.71024030447</c:v>
                </c:pt>
                <c:pt idx="155">
                  <c:v>-790585.8958401382</c:v>
                </c:pt>
                <c:pt idx="156">
                  <c:v>-822112.97535997629</c:v>
                </c:pt>
                <c:pt idx="157">
                  <c:v>-845309.6376259923</c:v>
                </c:pt>
                <c:pt idx="158">
                  <c:v>-860611.49754565954</c:v>
                </c:pt>
                <c:pt idx="159">
                  <c:v>-868991.00842094421</c:v>
                </c:pt>
                <c:pt idx="160">
                  <c:v>-872039.35873246193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78688"/>
        <c:axId val="186378296"/>
      </c:barChart>
      <c:lineChart>
        <c:grouping val="standard"/>
        <c:varyColors val="0"/>
        <c:ser>
          <c:idx val="0"/>
          <c:order val="0"/>
          <c:tx>
            <c:strRef>
              <c:f>'03'!$B$2</c:f>
              <c:strCache>
                <c:ptCount val="1"/>
                <c:pt idx="0">
                  <c:v>População Total</c:v>
                </c:pt>
              </c:strCache>
            </c:strRef>
          </c:tx>
          <c:spPr>
            <a:ln w="31750">
              <a:solidFill>
                <a:srgbClr val="163358"/>
              </a:solidFill>
              <a:prstDash val="solid"/>
            </a:ln>
          </c:spPr>
          <c:marker>
            <c:symbol val="none"/>
          </c:marker>
          <c:cat>
            <c:numRef>
              <c:f>'03'!$A$3:$A$163</c:f>
              <c:numCache>
                <c:formatCode>yyyy;@</c:formatCode>
                <c:ptCount val="161"/>
                <c:pt idx="0">
                  <c:v>1</c:v>
                </c:pt>
                <c:pt idx="1">
                  <c:v>367</c:v>
                </c:pt>
                <c:pt idx="2">
                  <c:v>732</c:v>
                </c:pt>
                <c:pt idx="3">
                  <c:v>1097</c:v>
                </c:pt>
                <c:pt idx="4">
                  <c:v>1462</c:v>
                </c:pt>
                <c:pt idx="5">
                  <c:v>1828</c:v>
                </c:pt>
                <c:pt idx="6">
                  <c:v>2193</c:v>
                </c:pt>
                <c:pt idx="7">
                  <c:v>2558</c:v>
                </c:pt>
                <c:pt idx="8">
                  <c:v>2923</c:v>
                </c:pt>
                <c:pt idx="9">
                  <c:v>3289</c:v>
                </c:pt>
                <c:pt idx="10">
                  <c:v>3654</c:v>
                </c:pt>
                <c:pt idx="11">
                  <c:v>4019</c:v>
                </c:pt>
                <c:pt idx="12">
                  <c:v>4384</c:v>
                </c:pt>
                <c:pt idx="13">
                  <c:v>4750</c:v>
                </c:pt>
                <c:pt idx="14">
                  <c:v>5115</c:v>
                </c:pt>
                <c:pt idx="15">
                  <c:v>5480</c:v>
                </c:pt>
                <c:pt idx="16">
                  <c:v>5845</c:v>
                </c:pt>
                <c:pt idx="17">
                  <c:v>6211</c:v>
                </c:pt>
                <c:pt idx="18">
                  <c:v>6576</c:v>
                </c:pt>
                <c:pt idx="19">
                  <c:v>6941</c:v>
                </c:pt>
                <c:pt idx="20">
                  <c:v>7306</c:v>
                </c:pt>
                <c:pt idx="21">
                  <c:v>7672</c:v>
                </c:pt>
                <c:pt idx="22">
                  <c:v>8037</c:v>
                </c:pt>
                <c:pt idx="23">
                  <c:v>8402</c:v>
                </c:pt>
                <c:pt idx="24">
                  <c:v>8767</c:v>
                </c:pt>
                <c:pt idx="25">
                  <c:v>9133</c:v>
                </c:pt>
                <c:pt idx="26">
                  <c:v>9498</c:v>
                </c:pt>
                <c:pt idx="27">
                  <c:v>9863</c:v>
                </c:pt>
                <c:pt idx="28">
                  <c:v>10228</c:v>
                </c:pt>
                <c:pt idx="29">
                  <c:v>10594</c:v>
                </c:pt>
                <c:pt idx="30">
                  <c:v>10959</c:v>
                </c:pt>
                <c:pt idx="31">
                  <c:v>11324</c:v>
                </c:pt>
                <c:pt idx="32">
                  <c:v>11689</c:v>
                </c:pt>
                <c:pt idx="33">
                  <c:v>12055</c:v>
                </c:pt>
                <c:pt idx="34">
                  <c:v>12420</c:v>
                </c:pt>
                <c:pt idx="35">
                  <c:v>12785</c:v>
                </c:pt>
                <c:pt idx="36">
                  <c:v>13150</c:v>
                </c:pt>
                <c:pt idx="37">
                  <c:v>13516</c:v>
                </c:pt>
                <c:pt idx="38">
                  <c:v>13881</c:v>
                </c:pt>
                <c:pt idx="39">
                  <c:v>14246</c:v>
                </c:pt>
                <c:pt idx="40">
                  <c:v>14611</c:v>
                </c:pt>
                <c:pt idx="41">
                  <c:v>14977</c:v>
                </c:pt>
                <c:pt idx="42">
                  <c:v>15342</c:v>
                </c:pt>
                <c:pt idx="43">
                  <c:v>15707</c:v>
                </c:pt>
                <c:pt idx="44">
                  <c:v>16072</c:v>
                </c:pt>
                <c:pt idx="45">
                  <c:v>16438</c:v>
                </c:pt>
                <c:pt idx="46">
                  <c:v>16803</c:v>
                </c:pt>
                <c:pt idx="47">
                  <c:v>17168</c:v>
                </c:pt>
                <c:pt idx="48">
                  <c:v>17533</c:v>
                </c:pt>
                <c:pt idx="49">
                  <c:v>17899</c:v>
                </c:pt>
                <c:pt idx="50">
                  <c:v>18264</c:v>
                </c:pt>
                <c:pt idx="51">
                  <c:v>18629</c:v>
                </c:pt>
                <c:pt idx="52">
                  <c:v>18994</c:v>
                </c:pt>
                <c:pt idx="53">
                  <c:v>19360</c:v>
                </c:pt>
                <c:pt idx="54">
                  <c:v>19725</c:v>
                </c:pt>
                <c:pt idx="55">
                  <c:v>20090</c:v>
                </c:pt>
                <c:pt idx="56">
                  <c:v>20455</c:v>
                </c:pt>
                <c:pt idx="57">
                  <c:v>20821</c:v>
                </c:pt>
                <c:pt idx="58">
                  <c:v>21186</c:v>
                </c:pt>
                <c:pt idx="59">
                  <c:v>21551</c:v>
                </c:pt>
                <c:pt idx="60">
                  <c:v>21916</c:v>
                </c:pt>
                <c:pt idx="61">
                  <c:v>22282</c:v>
                </c:pt>
                <c:pt idx="62">
                  <c:v>22647</c:v>
                </c:pt>
                <c:pt idx="63">
                  <c:v>23012</c:v>
                </c:pt>
                <c:pt idx="64">
                  <c:v>23377</c:v>
                </c:pt>
                <c:pt idx="65">
                  <c:v>23743</c:v>
                </c:pt>
                <c:pt idx="66">
                  <c:v>24108</c:v>
                </c:pt>
                <c:pt idx="67">
                  <c:v>24473</c:v>
                </c:pt>
                <c:pt idx="68">
                  <c:v>24838</c:v>
                </c:pt>
                <c:pt idx="69">
                  <c:v>25204</c:v>
                </c:pt>
                <c:pt idx="70">
                  <c:v>25569</c:v>
                </c:pt>
                <c:pt idx="71">
                  <c:v>25934</c:v>
                </c:pt>
                <c:pt idx="72">
                  <c:v>26299</c:v>
                </c:pt>
                <c:pt idx="73">
                  <c:v>26665</c:v>
                </c:pt>
                <c:pt idx="74">
                  <c:v>27030</c:v>
                </c:pt>
                <c:pt idx="75">
                  <c:v>27395</c:v>
                </c:pt>
                <c:pt idx="76">
                  <c:v>27760</c:v>
                </c:pt>
                <c:pt idx="77">
                  <c:v>28126</c:v>
                </c:pt>
                <c:pt idx="78">
                  <c:v>28491</c:v>
                </c:pt>
                <c:pt idx="79">
                  <c:v>28856</c:v>
                </c:pt>
                <c:pt idx="80">
                  <c:v>29221</c:v>
                </c:pt>
                <c:pt idx="81">
                  <c:v>29587</c:v>
                </c:pt>
                <c:pt idx="82">
                  <c:v>29952</c:v>
                </c:pt>
                <c:pt idx="83">
                  <c:v>30317</c:v>
                </c:pt>
                <c:pt idx="84">
                  <c:v>30682</c:v>
                </c:pt>
                <c:pt idx="85">
                  <c:v>31048</c:v>
                </c:pt>
                <c:pt idx="86">
                  <c:v>31413</c:v>
                </c:pt>
                <c:pt idx="87">
                  <c:v>31778</c:v>
                </c:pt>
                <c:pt idx="88">
                  <c:v>32143</c:v>
                </c:pt>
                <c:pt idx="89">
                  <c:v>32509</c:v>
                </c:pt>
                <c:pt idx="90">
                  <c:v>32874</c:v>
                </c:pt>
                <c:pt idx="91">
                  <c:v>33239</c:v>
                </c:pt>
                <c:pt idx="92">
                  <c:v>33604</c:v>
                </c:pt>
                <c:pt idx="93">
                  <c:v>33970</c:v>
                </c:pt>
                <c:pt idx="94">
                  <c:v>34335</c:v>
                </c:pt>
                <c:pt idx="95">
                  <c:v>34700</c:v>
                </c:pt>
                <c:pt idx="96">
                  <c:v>35065</c:v>
                </c:pt>
                <c:pt idx="97">
                  <c:v>35431</c:v>
                </c:pt>
                <c:pt idx="98">
                  <c:v>35796</c:v>
                </c:pt>
                <c:pt idx="99">
                  <c:v>36161</c:v>
                </c:pt>
                <c:pt idx="100">
                  <c:v>36526</c:v>
                </c:pt>
                <c:pt idx="101">
                  <c:v>36892</c:v>
                </c:pt>
                <c:pt idx="102">
                  <c:v>37257</c:v>
                </c:pt>
                <c:pt idx="103">
                  <c:v>37622</c:v>
                </c:pt>
                <c:pt idx="104">
                  <c:v>37987</c:v>
                </c:pt>
                <c:pt idx="105">
                  <c:v>38353</c:v>
                </c:pt>
                <c:pt idx="106">
                  <c:v>38718</c:v>
                </c:pt>
                <c:pt idx="107">
                  <c:v>39083</c:v>
                </c:pt>
                <c:pt idx="108">
                  <c:v>39448</c:v>
                </c:pt>
                <c:pt idx="109">
                  <c:v>39814</c:v>
                </c:pt>
                <c:pt idx="110">
                  <c:v>40179</c:v>
                </c:pt>
                <c:pt idx="111">
                  <c:v>40544</c:v>
                </c:pt>
                <c:pt idx="112">
                  <c:v>40909</c:v>
                </c:pt>
                <c:pt idx="113">
                  <c:v>41275</c:v>
                </c:pt>
                <c:pt idx="114">
                  <c:v>41640</c:v>
                </c:pt>
                <c:pt idx="115">
                  <c:v>42005</c:v>
                </c:pt>
                <c:pt idx="116">
                  <c:v>42370</c:v>
                </c:pt>
                <c:pt idx="117">
                  <c:v>42736</c:v>
                </c:pt>
                <c:pt idx="118">
                  <c:v>43101</c:v>
                </c:pt>
                <c:pt idx="119">
                  <c:v>43466</c:v>
                </c:pt>
                <c:pt idx="120">
                  <c:v>43831</c:v>
                </c:pt>
                <c:pt idx="121">
                  <c:v>44197</c:v>
                </c:pt>
                <c:pt idx="122">
                  <c:v>44562</c:v>
                </c:pt>
                <c:pt idx="123">
                  <c:v>44927</c:v>
                </c:pt>
                <c:pt idx="124">
                  <c:v>45292</c:v>
                </c:pt>
                <c:pt idx="125">
                  <c:v>45658</c:v>
                </c:pt>
                <c:pt idx="126">
                  <c:v>46023</c:v>
                </c:pt>
                <c:pt idx="127">
                  <c:v>46388</c:v>
                </c:pt>
                <c:pt idx="128">
                  <c:v>46753</c:v>
                </c:pt>
                <c:pt idx="129">
                  <c:v>47119</c:v>
                </c:pt>
                <c:pt idx="130">
                  <c:v>47484</c:v>
                </c:pt>
                <c:pt idx="131">
                  <c:v>47849</c:v>
                </c:pt>
                <c:pt idx="132">
                  <c:v>48214</c:v>
                </c:pt>
                <c:pt idx="133">
                  <c:v>48580</c:v>
                </c:pt>
                <c:pt idx="134">
                  <c:v>48945</c:v>
                </c:pt>
                <c:pt idx="135">
                  <c:v>49310</c:v>
                </c:pt>
                <c:pt idx="136">
                  <c:v>49675</c:v>
                </c:pt>
                <c:pt idx="137">
                  <c:v>50041</c:v>
                </c:pt>
                <c:pt idx="138">
                  <c:v>50406</c:v>
                </c:pt>
                <c:pt idx="139">
                  <c:v>50771</c:v>
                </c:pt>
                <c:pt idx="140">
                  <c:v>51136</c:v>
                </c:pt>
                <c:pt idx="141">
                  <c:v>51502</c:v>
                </c:pt>
                <c:pt idx="142">
                  <c:v>51867</c:v>
                </c:pt>
                <c:pt idx="143">
                  <c:v>52232</c:v>
                </c:pt>
                <c:pt idx="144">
                  <c:v>52597</c:v>
                </c:pt>
                <c:pt idx="145">
                  <c:v>52963</c:v>
                </c:pt>
                <c:pt idx="146">
                  <c:v>53328</c:v>
                </c:pt>
                <c:pt idx="147">
                  <c:v>53693</c:v>
                </c:pt>
                <c:pt idx="148">
                  <c:v>54058</c:v>
                </c:pt>
                <c:pt idx="149">
                  <c:v>54424</c:v>
                </c:pt>
                <c:pt idx="150">
                  <c:v>54789</c:v>
                </c:pt>
                <c:pt idx="151">
                  <c:v>55154</c:v>
                </c:pt>
                <c:pt idx="152">
                  <c:v>55519</c:v>
                </c:pt>
                <c:pt idx="153">
                  <c:v>55885</c:v>
                </c:pt>
                <c:pt idx="154">
                  <c:v>56250</c:v>
                </c:pt>
                <c:pt idx="155">
                  <c:v>56615</c:v>
                </c:pt>
                <c:pt idx="156">
                  <c:v>56980</c:v>
                </c:pt>
                <c:pt idx="157">
                  <c:v>57346</c:v>
                </c:pt>
                <c:pt idx="158">
                  <c:v>57711</c:v>
                </c:pt>
                <c:pt idx="159">
                  <c:v>58076</c:v>
                </c:pt>
                <c:pt idx="160">
                  <c:v>58441</c:v>
                </c:pt>
              </c:numCache>
            </c:numRef>
          </c:cat>
          <c:val>
            <c:numRef>
              <c:f>'03'!$B$3:$B$163</c:f>
              <c:numCache>
                <c:formatCode>_(* #,##0_);_(* \(#,##0\);_(* "-"??_);_(@_)</c:formatCode>
                <c:ptCount val="161"/>
                <c:pt idx="0">
                  <c:v>17102042.847116161</c:v>
                </c:pt>
                <c:pt idx="1">
                  <c:v>17840496.417334355</c:v>
                </c:pt>
                <c:pt idx="2">
                  <c:v>18578579.535618085</c:v>
                </c:pt>
                <c:pt idx="3">
                  <c:v>19315614.845123861</c:v>
                </c:pt>
                <c:pt idx="4">
                  <c:v>20050679.354263656</c:v>
                </c:pt>
                <c:pt idx="5">
                  <c:v>20782658.934629928</c:v>
                </c:pt>
                <c:pt idx="6">
                  <c:v>21510313.97906502</c:v>
                </c:pt>
                <c:pt idx="7">
                  <c:v>22232315.297887385</c:v>
                </c:pt>
                <c:pt idx="8">
                  <c:v>22947271.446422916</c:v>
                </c:pt>
                <c:pt idx="9">
                  <c:v>23653749.265007921</c:v>
                </c:pt>
                <c:pt idx="10">
                  <c:v>24350309.553932913</c:v>
                </c:pt>
                <c:pt idx="11">
                  <c:v>25035521.41431196</c:v>
                </c:pt>
                <c:pt idx="12">
                  <c:v>25707977.875737172</c:v>
                </c:pt>
                <c:pt idx="13">
                  <c:v>26366315.608976986</c:v>
                </c:pt>
                <c:pt idx="14">
                  <c:v>27009259.601727761</c:v>
                </c:pt>
                <c:pt idx="15">
                  <c:v>27635657.9033016</c:v>
                </c:pt>
                <c:pt idx="16">
                  <c:v>28244526.343750417</c:v>
                </c:pt>
                <c:pt idx="17">
                  <c:v>28835103.236202873</c:v>
                </c:pt>
                <c:pt idx="18">
                  <c:v>29406929.00743074</c:v>
                </c:pt>
                <c:pt idx="19">
                  <c:v>29959913.129849378</c:v>
                </c:pt>
                <c:pt idx="20">
                  <c:v>30494398.527304601</c:v>
                </c:pt>
                <c:pt idx="21">
                  <c:v>31011212.849191502</c:v>
                </c:pt>
                <c:pt idx="22">
                  <c:v>31511706.076724123</c:v>
                </c:pt>
                <c:pt idx="23">
                  <c:v>31997729.682270993</c:v>
                </c:pt>
                <c:pt idx="24">
                  <c:v>32471581.642504524</c:v>
                </c:pt>
                <c:pt idx="25">
                  <c:v>32935933.880689491</c:v>
                </c:pt>
                <c:pt idx="26">
                  <c:v>33393766.912663344</c:v>
                </c:pt>
                <c:pt idx="27">
                  <c:v>33848294.649243109</c:v>
                </c:pt>
                <c:pt idx="28">
                  <c:v>34302897.604293197</c:v>
                </c:pt>
                <c:pt idx="29">
                  <c:v>34761067.497492142</c:v>
                </c:pt>
                <c:pt idx="30">
                  <c:v>35226376.963465735</c:v>
                </c:pt>
                <c:pt idx="31">
                  <c:v>35702449.982313469</c:v>
                </c:pt>
                <c:pt idx="32">
                  <c:v>36192944.736831799</c:v>
                </c:pt>
                <c:pt idx="33">
                  <c:v>36701547.784779347</c:v>
                </c:pt>
                <c:pt idx="34">
                  <c:v>37231991.785623021</c:v>
                </c:pt>
                <c:pt idx="35">
                  <c:v>37788068.224719226</c:v>
                </c:pt>
                <c:pt idx="36">
                  <c:v>38373646.159216478</c:v>
                </c:pt>
                <c:pt idx="37">
                  <c:v>38992694.198971845</c:v>
                </c:pt>
                <c:pt idx="38">
                  <c:v>39649318.699611582</c:v>
                </c:pt>
                <c:pt idx="39">
                  <c:v>40347781.482529148</c:v>
                </c:pt>
                <c:pt idx="40">
                  <c:v>41092506.830350466</c:v>
                </c:pt>
                <c:pt idx="41">
                  <c:v>41888070.267798491</c:v>
                </c:pt>
                <c:pt idx="42">
                  <c:v>42739180.941241577</c:v>
                </c:pt>
                <c:pt idx="43">
                  <c:v>43650607.97436668</c:v>
                </c:pt>
                <c:pt idx="44">
                  <c:v>44627070.277042016</c:v>
                </c:pt>
                <c:pt idx="45">
                  <c:v>45673093.208826445</c:v>
                </c:pt>
                <c:pt idx="46">
                  <c:v>46792863.193432637</c:v>
                </c:pt>
                <c:pt idx="47">
                  <c:v>47990033.688898385</c:v>
                </c:pt>
                <c:pt idx="48">
                  <c:v>49267517.162725449</c:v>
                </c:pt>
                <c:pt idx="49">
                  <c:v>50627277.643151037</c:v>
                </c:pt>
                <c:pt idx="50">
                  <c:v>52070181.501658298</c:v>
                </c:pt>
                <c:pt idx="51">
                  <c:v>53595869.05648876</c:v>
                </c:pt>
                <c:pt idx="52">
                  <c:v>55202722.780867353</c:v>
                </c:pt>
                <c:pt idx="53">
                  <c:v>56887967.233223915</c:v>
                </c:pt>
                <c:pt idx="54">
                  <c:v>58647915.83097925</c:v>
                </c:pt>
                <c:pt idx="55">
                  <c:v>60478236.509981304</c:v>
                </c:pt>
                <c:pt idx="56">
                  <c:v>62374250.087001771</c:v>
                </c:pt>
                <c:pt idx="57">
                  <c:v>64331238.240004323</c:v>
                </c:pt>
                <c:pt idx="58">
                  <c:v>66344795.081801437</c:v>
                </c:pt>
                <c:pt idx="59">
                  <c:v>68411097.424228355</c:v>
                </c:pt>
                <c:pt idx="60">
                  <c:v>70527123.29428868</c:v>
                </c:pt>
                <c:pt idx="61">
                  <c:v>72690790.528222993</c:v>
                </c:pt>
                <c:pt idx="62">
                  <c:v>74901037.754844785</c:v>
                </c:pt>
                <c:pt idx="63">
                  <c:v>77157695.61552611</c:v>
                </c:pt>
                <c:pt idx="64">
                  <c:v>79461224.469374806</c:v>
                </c:pt>
                <c:pt idx="65">
                  <c:v>81812355.060001612</c:v>
                </c:pt>
                <c:pt idx="66">
                  <c:v>84211724.932851568</c:v>
                </c:pt>
                <c:pt idx="67">
                  <c:v>86659414.351741716</c:v>
                </c:pt>
                <c:pt idx="68">
                  <c:v>89154471.582636759</c:v>
                </c:pt>
                <c:pt idx="69">
                  <c:v>91694461.607560575</c:v>
                </c:pt>
                <c:pt idx="70">
                  <c:v>94275150.73441349</c:v>
                </c:pt>
                <c:pt idx="71">
                  <c:v>96890251.779574782</c:v>
                </c:pt>
                <c:pt idx="72">
                  <c:v>99531373.577211961</c:v>
                </c:pt>
                <c:pt idx="73">
                  <c:v>102188253.08228809</c:v>
                </c:pt>
                <c:pt idx="74">
                  <c:v>104849312.85683568</c:v>
                </c:pt>
                <c:pt idx="75">
                  <c:v>107502329.6357659</c:v>
                </c:pt>
                <c:pt idx="76">
                  <c:v>110135233.46442461</c:v>
                </c:pt>
                <c:pt idx="77">
                  <c:v>112736990.29636584</c:v>
                </c:pt>
                <c:pt idx="78">
                  <c:v>115298593.67078154</c:v>
                </c:pt>
                <c:pt idx="79">
                  <c:v>117813956.78550062</c:v>
                </c:pt>
                <c:pt idx="80">
                  <c:v>120280700.63832633</c:v>
                </c:pt>
                <c:pt idx="81">
                  <c:v>122700729.76055314</c:v>
                </c:pt>
                <c:pt idx="82">
                  <c:v>125080516.85232955</c:v>
                </c:pt>
                <c:pt idx="83">
                  <c:v>127430810.58406654</c:v>
                </c:pt>
                <c:pt idx="84">
                  <c:v>129765905.80995199</c:v>
                </c:pt>
                <c:pt idx="85">
                  <c:v>132102612.16334386</c:v>
                </c:pt>
                <c:pt idx="86">
                  <c:v>134459082.21783888</c:v>
                </c:pt>
                <c:pt idx="87">
                  <c:v>136853454.27120566</c:v>
                </c:pt>
                <c:pt idx="88">
                  <c:v>139302432.99036551</c:v>
                </c:pt>
                <c:pt idx="89">
                  <c:v>141819870.328394</c:v>
                </c:pt>
                <c:pt idx="90">
                  <c:v>144415487.95868471</c:v>
                </c:pt>
                <c:pt idx="91">
                  <c:v>147093720.21486771</c:v>
                </c:pt>
                <c:pt idx="92">
                  <c:v>149852886.56959537</c:v>
                </c:pt>
                <c:pt idx="93">
                  <c:v>152684893.10280997</c:v>
                </c:pt>
                <c:pt idx="94">
                  <c:v>155575744.31978375</c:v>
                </c:pt>
                <c:pt idx="95">
                  <c:v>158506588.0021908</c:v>
                </c:pt>
                <c:pt idx="96">
                  <c:v>161455143.41640559</c:v>
                </c:pt>
                <c:pt idx="97">
                  <c:v>164397336.6537095</c:v>
                </c:pt>
                <c:pt idx="98">
                  <c:v>167309086.60193798</c:v>
                </c:pt>
                <c:pt idx="99">
                  <c:v>170167945.82428581</c:v>
                </c:pt>
                <c:pt idx="100">
                  <c:v>172954557.68575123</c:v>
                </c:pt>
                <c:pt idx="101">
                  <c:v>175653789.45408502</c:v>
                </c:pt>
                <c:pt idx="102">
                  <c:v>178255446.28018039</c:v>
                </c:pt>
                <c:pt idx="103">
                  <c:v>180754278.29233855</c:v>
                </c:pt>
                <c:pt idx="104">
                  <c:v>183149511.24477801</c:v>
                </c:pt>
                <c:pt idx="105">
                  <c:v>185444084.45099223</c:v>
                </c:pt>
                <c:pt idx="106">
                  <c:v>187643796.57616544</c:v>
                </c:pt>
                <c:pt idx="107">
                  <c:v>189756335.20793396</c:v>
                </c:pt>
                <c:pt idx="108">
                  <c:v>191790328.12986884</c:v>
                </c:pt>
                <c:pt idx="109">
                  <c:v>193754470.6536912</c:v>
                </c:pt>
                <c:pt idx="110">
                  <c:v>195656826.83842489</c:v>
                </c:pt>
                <c:pt idx="111">
                  <c:v>197504241.84635717</c:v>
                </c:pt>
                <c:pt idx="112">
                  <c:v>199301970.54139102</c:v>
                </c:pt>
                <c:pt idx="113">
                  <c:v>201053557.48678273</c:v>
                </c:pt>
                <c:pt idx="114">
                  <c:v>202760957.90870628</c:v>
                </c:pt>
                <c:pt idx="115">
                  <c:v>204424730.69590229</c:v>
                </c:pt>
                <c:pt idx="116">
                  <c:v>206044299.2576938</c:v>
                </c:pt>
                <c:pt idx="117">
                  <c:v>207618240.14374316</c:v>
                </c:pt>
                <c:pt idx="118">
                  <c:v>209144615.20332819</c:v>
                </c:pt>
                <c:pt idx="119">
                  <c:v>210621236.61598232</c:v>
                </c:pt>
                <c:pt idx="120">
                  <c:v>212045895.44803742</c:v>
                </c:pt>
                <c:pt idx="121">
                  <c:v>213416541.10553572</c:v>
                </c:pt>
                <c:pt idx="122">
                  <c:v>214731437.79003906</c:v>
                </c:pt>
                <c:pt idx="123">
                  <c:v>215989211.55387288</c:v>
                </c:pt>
                <c:pt idx="124">
                  <c:v>217188842.88118181</c:v>
                </c:pt>
                <c:pt idx="125">
                  <c:v>218329622.32047373</c:v>
                </c:pt>
                <c:pt idx="126">
                  <c:v>219411115.00541401</c:v>
                </c:pt>
                <c:pt idx="127">
                  <c:v>220433079.59348464</c:v>
                </c:pt>
                <c:pt idx="128">
                  <c:v>221395383.26344144</c:v>
                </c:pt>
                <c:pt idx="129">
                  <c:v>222297918.97119427</c:v>
                </c:pt>
                <c:pt idx="130">
                  <c:v>223140555.43059739</c:v>
                </c:pt>
                <c:pt idx="131">
                  <c:v>223923072.37286904</c:v>
                </c:pt>
                <c:pt idx="132">
                  <c:v>224645113.14492148</c:v>
                </c:pt>
                <c:pt idx="133">
                  <c:v>225306158.25206447</c:v>
                </c:pt>
                <c:pt idx="134">
                  <c:v>225905534.21716598</c:v>
                </c:pt>
                <c:pt idx="135">
                  <c:v>226442412.90865815</c:v>
                </c:pt>
                <c:pt idx="136">
                  <c:v>226915818.12073511</c:v>
                </c:pt>
                <c:pt idx="137">
                  <c:v>227324637.1727089</c:v>
                </c:pt>
                <c:pt idx="138">
                  <c:v>227667648.91304404</c:v>
                </c:pt>
                <c:pt idx="139">
                  <c:v>227943542.69434476</c:v>
                </c:pt>
                <c:pt idx="140">
                  <c:v>228150943.89602506</c:v>
                </c:pt>
                <c:pt idx="141">
                  <c:v>228288448.58678573</c:v>
                </c:pt>
                <c:pt idx="142">
                  <c:v>228354675.43636736</c:v>
                </c:pt>
                <c:pt idx="143">
                  <c:v>228348326.84904826</c:v>
                </c:pt>
                <c:pt idx="144">
                  <c:v>228268269.79548097</c:v>
                </c:pt>
                <c:pt idx="145">
                  <c:v>228113639.33604035</c:v>
                </c:pt>
                <c:pt idx="146">
                  <c:v>227883963.35072923</c:v>
                </c:pt>
                <c:pt idx="147">
                  <c:v>227579310.81256774</c:v>
                </c:pt>
                <c:pt idx="148">
                  <c:v>227200457.47768125</c:v>
                </c:pt>
                <c:pt idx="149">
                  <c:v>226749058.31957224</c:v>
                </c:pt>
                <c:pt idx="150">
                  <c:v>226227797.98649096</c:v>
                </c:pt>
                <c:pt idx="151">
                  <c:v>225640512.60677782</c:v>
                </c:pt>
                <c:pt idx="152">
                  <c:v>224992237.20890829</c:v>
                </c:pt>
                <c:pt idx="153">
                  <c:v>224289145.11491716</c:v>
                </c:pt>
                <c:pt idx="154">
                  <c:v>223538373.40467685</c:v>
                </c:pt>
                <c:pt idx="155">
                  <c:v>222747787.50883672</c:v>
                </c:pt>
                <c:pt idx="156">
                  <c:v>221925674.53347674</c:v>
                </c:pt>
                <c:pt idx="157">
                  <c:v>221080364.89585075</c:v>
                </c:pt>
                <c:pt idx="158">
                  <c:v>220219753.39830509</c:v>
                </c:pt>
                <c:pt idx="159">
                  <c:v>219350762.38988414</c:v>
                </c:pt>
                <c:pt idx="160">
                  <c:v>218478723.03115168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377512"/>
        <c:axId val="186377904"/>
      </c:lineChart>
      <c:dateAx>
        <c:axId val="186377512"/>
        <c:scaling>
          <c:orientation val="minMax"/>
          <c:min val="3654"/>
        </c:scaling>
        <c:delete val="0"/>
        <c:axPos val="b"/>
        <c:numFmt formatCode="[$-409]yyyy;@" sourceLinked="0"/>
        <c:majorTickMark val="out"/>
        <c:minorTickMark val="none"/>
        <c:tickLblPos val="low"/>
        <c:txPr>
          <a:bodyPr rot="0" vert="horz"/>
          <a:lstStyle/>
          <a:p>
            <a:pPr>
              <a:defRPr sz="1100" b="0" i="0" baseline="0">
                <a:solidFill>
                  <a:schemeClr val="tx2"/>
                </a:solidFill>
              </a:defRPr>
            </a:pPr>
            <a:endParaRPr lang="pt-BR"/>
          </a:p>
        </c:txPr>
        <c:crossAx val="186377904"/>
        <c:crosses val="autoZero"/>
        <c:auto val="1"/>
        <c:lblOffset val="100"/>
        <c:baseTimeUnit val="years"/>
        <c:majorUnit val="20"/>
        <c:majorTimeUnit val="years"/>
      </c:dateAx>
      <c:valAx>
        <c:axId val="186377904"/>
        <c:scaling>
          <c:orientation val="minMax"/>
        </c:scaling>
        <c:delete val="0"/>
        <c:axPos val="l"/>
        <c:majorGridlines>
          <c:spPr>
            <a:ln w="3175">
              <a:solidFill>
                <a:srgbClr val="BFBFBF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txPr>
          <a:bodyPr/>
          <a:lstStyle/>
          <a:p>
            <a:pPr>
              <a:defRPr sz="1100" b="0"/>
            </a:pPr>
            <a:endParaRPr lang="pt-BR"/>
          </a:p>
        </c:txPr>
        <c:crossAx val="186377512"/>
        <c:crosses val="autoZero"/>
        <c:crossBetween val="between"/>
        <c:dispUnits>
          <c:builtInUnit val="millions"/>
        </c:dispUnits>
      </c:valAx>
      <c:valAx>
        <c:axId val="186378296"/>
        <c:scaling>
          <c:orientation val="minMax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accent3"/>
                </a:solidFill>
              </a:defRPr>
            </a:pPr>
            <a:endParaRPr lang="pt-BR"/>
          </a:p>
        </c:txPr>
        <c:crossAx val="186378688"/>
        <c:crosses val="max"/>
        <c:crossBetween val="between"/>
        <c:dispUnits>
          <c:builtInUnit val="millions"/>
        </c:dispUnits>
      </c:valAx>
      <c:dateAx>
        <c:axId val="186378688"/>
        <c:scaling>
          <c:orientation val="minMax"/>
        </c:scaling>
        <c:delete val="1"/>
        <c:axPos val="b"/>
        <c:numFmt formatCode="yyyy;@" sourceLinked="1"/>
        <c:majorTickMark val="out"/>
        <c:minorTickMark val="none"/>
        <c:tickLblPos val="nextTo"/>
        <c:crossAx val="186378296"/>
        <c:crosses val="autoZero"/>
        <c:auto val="1"/>
        <c:lblOffset val="100"/>
        <c:baseTimeUnit val="years"/>
      </c:date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2164150873132797"/>
          <c:y val="0.93565196814177776"/>
          <c:w val="0.66351541538523007"/>
          <c:h val="5.6553969422886888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1000" b="0" i="0" u="none" strike="noStrike" baseline="0">
              <a:solidFill>
                <a:srgbClr val="5A5A5A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400" b="1">
          <a:solidFill>
            <a:srgbClr val="5A5A5A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2222222222222E-2"/>
          <c:y val="5.0925925925925923E-2"/>
          <c:w val="0.87620603674540698"/>
          <c:h val="0.83929753572470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piramide_2060!$G$2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piramide_2060!$F$3:$F$21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piramide_2060!$G$3:$G$21</c:f>
              <c:numCache>
                <c:formatCode>#,##0.0_);#,##0.0</c:formatCode>
                <c:ptCount val="19"/>
                <c:pt idx="0">
                  <c:v>-4361277</c:v>
                </c:pt>
                <c:pt idx="1">
                  <c:v>-4599805</c:v>
                </c:pt>
                <c:pt idx="2">
                  <c:v>-4870565</c:v>
                </c:pt>
                <c:pt idx="3">
                  <c:v>-5173013</c:v>
                </c:pt>
                <c:pt idx="4">
                  <c:v>-5479478</c:v>
                </c:pt>
                <c:pt idx="5">
                  <c:v>-5742031</c:v>
                </c:pt>
                <c:pt idx="6">
                  <c:v>-6000010</c:v>
                </c:pt>
                <c:pt idx="7">
                  <c:v>-6314497</c:v>
                </c:pt>
                <c:pt idx="8">
                  <c:v>-6650184</c:v>
                </c:pt>
                <c:pt idx="9">
                  <c:v>-7022123</c:v>
                </c:pt>
                <c:pt idx="10">
                  <c:v>-7443520</c:v>
                </c:pt>
                <c:pt idx="11">
                  <c:v>-7841245</c:v>
                </c:pt>
                <c:pt idx="12">
                  <c:v>-7776439</c:v>
                </c:pt>
                <c:pt idx="13">
                  <c:v>-7461914</c:v>
                </c:pt>
                <c:pt idx="14">
                  <c:v>-7063380</c:v>
                </c:pt>
                <c:pt idx="15">
                  <c:v>-6546745</c:v>
                </c:pt>
                <c:pt idx="16">
                  <c:v>-4979937</c:v>
                </c:pt>
                <c:pt idx="17">
                  <c:v>-3330602</c:v>
                </c:pt>
                <c:pt idx="18">
                  <c:v>-3416262</c:v>
                </c:pt>
              </c:numCache>
            </c:numRef>
          </c:val>
        </c:ser>
        <c:ser>
          <c:idx val="1"/>
          <c:order val="1"/>
          <c:tx>
            <c:strRef>
              <c:f>piramide_2060!$H$2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163358"/>
            </a:solidFill>
          </c:spPr>
          <c:invertIfNegative val="0"/>
          <c:cat>
            <c:strRef>
              <c:f>piramide_2060!$F$3:$F$21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piramide_2060!$H$3:$H$21</c:f>
              <c:numCache>
                <c:formatCode>#,##0.0_);#,##0.0</c:formatCode>
                <c:ptCount val="19"/>
                <c:pt idx="0">
                  <c:v>4573803</c:v>
                </c:pt>
                <c:pt idx="1">
                  <c:v>4822602</c:v>
                </c:pt>
                <c:pt idx="2">
                  <c:v>5104700</c:v>
                </c:pt>
                <c:pt idx="3">
                  <c:v>5412072</c:v>
                </c:pt>
                <c:pt idx="4">
                  <c:v>5708334</c:v>
                </c:pt>
                <c:pt idx="5">
                  <c:v>5950010</c:v>
                </c:pt>
                <c:pt idx="6">
                  <c:v>6184737</c:v>
                </c:pt>
                <c:pt idx="7">
                  <c:v>6470977</c:v>
                </c:pt>
                <c:pt idx="8">
                  <c:v>6767797</c:v>
                </c:pt>
                <c:pt idx="9">
                  <c:v>7080479</c:v>
                </c:pt>
                <c:pt idx="10">
                  <c:v>7405777</c:v>
                </c:pt>
                <c:pt idx="11">
                  <c:v>7643842</c:v>
                </c:pt>
                <c:pt idx="12">
                  <c:v>7362971</c:v>
                </c:pt>
                <c:pt idx="13">
                  <c:v>6808277</c:v>
                </c:pt>
                <c:pt idx="14">
                  <c:v>6130039</c:v>
                </c:pt>
                <c:pt idx="15">
                  <c:v>5289736</c:v>
                </c:pt>
                <c:pt idx="16">
                  <c:v>3645702</c:v>
                </c:pt>
                <c:pt idx="17">
                  <c:v>2131195</c:v>
                </c:pt>
                <c:pt idx="18">
                  <c:v>1607811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7259368"/>
        <c:axId val="187259760"/>
      </c:barChart>
      <c:catAx>
        <c:axId val="187259368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noFill/>
          </a:ln>
        </c:spPr>
        <c:crossAx val="1872597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259760"/>
        <c:scaling>
          <c:orientation val="maxMin"/>
          <c:max val="10000000"/>
          <c:min val="-10000000"/>
        </c:scaling>
        <c:delete val="0"/>
        <c:axPos val="b"/>
        <c:numFmt formatCode="#,##0.0_);#,##0.0" sourceLinked="0"/>
        <c:majorTickMark val="out"/>
        <c:minorTickMark val="none"/>
        <c:tickLblPos val="nextTo"/>
        <c:crossAx val="187259368"/>
        <c:crosses val="autoZero"/>
        <c:crossBetween val="between"/>
        <c:majorUnit val="2500000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69883040935673"/>
          <c:y val="5.0925925925925923E-2"/>
          <c:w val="0.73768274853801175"/>
          <c:h val="0.83929753572470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piramide_2000!$G$2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piramide_2000!$F$3:$F$21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piramide_2000!$G$3:$G$21</c:f>
              <c:numCache>
                <c:formatCode>#,##0.0_);#,##0.0</c:formatCode>
                <c:ptCount val="19"/>
                <c:pt idx="0">
                  <c:v>-8491991</c:v>
                </c:pt>
                <c:pt idx="1">
                  <c:v>-8487231</c:v>
                </c:pt>
                <c:pt idx="2">
                  <c:v>-8614988</c:v>
                </c:pt>
                <c:pt idx="3">
                  <c:v>-8920682</c:v>
                </c:pt>
                <c:pt idx="4">
                  <c:v>-8096049</c:v>
                </c:pt>
                <c:pt idx="5">
                  <c:v>-7208187</c:v>
                </c:pt>
                <c:pt idx="6">
                  <c:v>-6734234</c:v>
                </c:pt>
                <c:pt idx="7">
                  <c:v>-6302187</c:v>
                </c:pt>
                <c:pt idx="8">
                  <c:v>-5470281</c:v>
                </c:pt>
                <c:pt idx="9">
                  <c:v>-4565238</c:v>
                </c:pt>
                <c:pt idx="10">
                  <c:v>-3670106</c:v>
                </c:pt>
                <c:pt idx="11">
                  <c:v>-2858334</c:v>
                </c:pt>
                <c:pt idx="12">
                  <c:v>-2403019</c:v>
                </c:pt>
                <c:pt idx="13">
                  <c:v>-1891445</c:v>
                </c:pt>
                <c:pt idx="14">
                  <c:v>-1491525</c:v>
                </c:pt>
                <c:pt idx="15">
                  <c:v>-999025</c:v>
                </c:pt>
                <c:pt idx="16">
                  <c:v>-589069</c:v>
                </c:pt>
                <c:pt idx="17">
                  <c:v>-304174</c:v>
                </c:pt>
                <c:pt idx="18">
                  <c:v>-180924.13075230841</c:v>
                </c:pt>
              </c:numCache>
            </c:numRef>
          </c:val>
        </c:ser>
        <c:ser>
          <c:idx val="1"/>
          <c:order val="1"/>
          <c:tx>
            <c:strRef>
              <c:f>piramide_2000!$H$2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163358"/>
            </a:solidFill>
          </c:spPr>
          <c:invertIfNegative val="0"/>
          <c:cat>
            <c:strRef>
              <c:f>piramide_2000!$F$3:$F$21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piramide_2000!$H$3:$H$21</c:f>
              <c:numCache>
                <c:formatCode>#,##0.0_);#,##0.0</c:formatCode>
                <c:ptCount val="19"/>
                <c:pt idx="0">
                  <c:v>8822519</c:v>
                </c:pt>
                <c:pt idx="1">
                  <c:v>8786527</c:v>
                </c:pt>
                <c:pt idx="2">
                  <c:v>8903808</c:v>
                </c:pt>
                <c:pt idx="3">
                  <c:v>9176873</c:v>
                </c:pt>
                <c:pt idx="4">
                  <c:v>8250696</c:v>
                </c:pt>
                <c:pt idx="5">
                  <c:v>7260478</c:v>
                </c:pt>
                <c:pt idx="6">
                  <c:v>6701791</c:v>
                </c:pt>
                <c:pt idx="7">
                  <c:v>6195776</c:v>
                </c:pt>
                <c:pt idx="8">
                  <c:v>5308879</c:v>
                </c:pt>
                <c:pt idx="9">
                  <c:v>4363521</c:v>
                </c:pt>
                <c:pt idx="10">
                  <c:v>3434991</c:v>
                </c:pt>
                <c:pt idx="11">
                  <c:v>2587248</c:v>
                </c:pt>
                <c:pt idx="12">
                  <c:v>2110503</c:v>
                </c:pt>
                <c:pt idx="13">
                  <c:v>1602216</c:v>
                </c:pt>
                <c:pt idx="14">
                  <c:v>1205425</c:v>
                </c:pt>
                <c:pt idx="15">
                  <c:v>760107</c:v>
                </c:pt>
                <c:pt idx="16">
                  <c:v>404998</c:v>
                </c:pt>
                <c:pt idx="17">
                  <c:v>189758</c:v>
                </c:pt>
                <c:pt idx="18">
                  <c:v>103542.87056583537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7260544"/>
        <c:axId val="187260936"/>
      </c:barChart>
      <c:catAx>
        <c:axId val="187260544"/>
        <c:scaling>
          <c:orientation val="minMax"/>
        </c:scaling>
        <c:delete val="1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187260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260936"/>
        <c:scaling>
          <c:orientation val="maxMin"/>
          <c:max val="10000000"/>
          <c:min val="-10000000"/>
        </c:scaling>
        <c:delete val="0"/>
        <c:axPos val="b"/>
        <c:numFmt formatCode="#,##0.0_);#,##0.0" sourceLinked="0"/>
        <c:majorTickMark val="out"/>
        <c:minorTickMark val="none"/>
        <c:tickLblPos val="nextTo"/>
        <c:crossAx val="187260544"/>
        <c:crosses val="autoZero"/>
        <c:crossBetween val="between"/>
        <c:majorUnit val="2500000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72222222222222E-2"/>
          <c:y val="5.0925925925925923E-2"/>
          <c:w val="0.87620603674540698"/>
          <c:h val="0.83929753572470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piramide_2030!$G$3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piramide_2030!$F$4:$F$22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piramide_2030!$G$4:$G$22</c:f>
              <c:numCache>
                <c:formatCode>_(* #,##0.00_);_(* \(#,##0.00\);_(* "-"??_);_(@_)</c:formatCode>
                <c:ptCount val="19"/>
                <c:pt idx="0">
                  <c:v>-6047843</c:v>
                </c:pt>
                <c:pt idx="1">
                  <c:v>-6378204</c:v>
                </c:pt>
                <c:pt idx="2">
                  <c:v>-6746366</c:v>
                </c:pt>
                <c:pt idx="3">
                  <c:v>-7173182</c:v>
                </c:pt>
                <c:pt idx="4">
                  <c:v>-7685790</c:v>
                </c:pt>
                <c:pt idx="5">
                  <c:v>-8230472</c:v>
                </c:pt>
                <c:pt idx="6">
                  <c:v>-8369108</c:v>
                </c:pt>
                <c:pt idx="7">
                  <c:v>-8352513</c:v>
                </c:pt>
                <c:pt idx="8">
                  <c:v>-8422220</c:v>
                </c:pt>
                <c:pt idx="9">
                  <c:v>-8633043</c:v>
                </c:pt>
                <c:pt idx="10">
                  <c:v>-7719790</c:v>
                </c:pt>
                <c:pt idx="11">
                  <c:v>-6721984</c:v>
                </c:pt>
                <c:pt idx="12">
                  <c:v>-6071991</c:v>
                </c:pt>
                <c:pt idx="13">
                  <c:v>-5396287</c:v>
                </c:pt>
                <c:pt idx="14">
                  <c:v>-4317425</c:v>
                </c:pt>
                <c:pt idx="15">
                  <c:v>-3164209</c:v>
                </c:pt>
                <c:pt idx="16">
                  <c:v>-2061997</c:v>
                </c:pt>
                <c:pt idx="17">
                  <c:v>-1138687</c:v>
                </c:pt>
                <c:pt idx="18">
                  <c:v>-867513</c:v>
                </c:pt>
              </c:numCache>
            </c:numRef>
          </c:val>
        </c:ser>
        <c:ser>
          <c:idx val="1"/>
          <c:order val="1"/>
          <c:tx>
            <c:strRef>
              <c:f>piramide_2030!$H$3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163358"/>
            </a:solidFill>
          </c:spPr>
          <c:invertIfNegative val="0"/>
          <c:cat>
            <c:strRef>
              <c:f>piramide_2030!$F$4:$F$22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90+</c:v>
                </c:pt>
              </c:strCache>
            </c:strRef>
          </c:cat>
          <c:val>
            <c:numRef>
              <c:f>piramide_2030!$H$4:$H$22</c:f>
              <c:numCache>
                <c:formatCode>_(* #,##0.00_);_(* \(#,##0.00\);_(* "-"??_);_(@_)</c:formatCode>
                <c:ptCount val="19"/>
                <c:pt idx="0">
                  <c:v>6340468</c:v>
                </c:pt>
                <c:pt idx="1">
                  <c:v>6682334</c:v>
                </c:pt>
                <c:pt idx="2">
                  <c:v>7061730</c:v>
                </c:pt>
                <c:pt idx="3">
                  <c:v>7483464</c:v>
                </c:pt>
                <c:pt idx="4">
                  <c:v>7955073</c:v>
                </c:pt>
                <c:pt idx="5">
                  <c:v>8421636</c:v>
                </c:pt>
                <c:pt idx="6">
                  <c:v>8455026</c:v>
                </c:pt>
                <c:pt idx="7">
                  <c:v>8339463</c:v>
                </c:pt>
                <c:pt idx="8">
                  <c:v>8310718</c:v>
                </c:pt>
                <c:pt idx="9">
                  <c:v>8400871</c:v>
                </c:pt>
                <c:pt idx="10">
                  <c:v>7381024</c:v>
                </c:pt>
                <c:pt idx="11">
                  <c:v>6272832</c:v>
                </c:pt>
                <c:pt idx="12">
                  <c:v>5481279</c:v>
                </c:pt>
                <c:pt idx="13">
                  <c:v>4666201</c:v>
                </c:pt>
                <c:pt idx="14">
                  <c:v>3524715</c:v>
                </c:pt>
                <c:pt idx="15">
                  <c:v>2385893</c:v>
                </c:pt>
                <c:pt idx="16">
                  <c:v>1397896</c:v>
                </c:pt>
                <c:pt idx="17">
                  <c:v>672603</c:v>
                </c:pt>
                <c:pt idx="18">
                  <c:v>395067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7261720"/>
        <c:axId val="187262112"/>
      </c:barChart>
      <c:catAx>
        <c:axId val="187261720"/>
        <c:scaling>
          <c:orientation val="minMax"/>
        </c:scaling>
        <c:delete val="1"/>
        <c:axPos val="r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187262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262112"/>
        <c:scaling>
          <c:orientation val="maxMin"/>
          <c:max val="10000000"/>
          <c:min val="-10000000"/>
        </c:scaling>
        <c:delete val="0"/>
        <c:axPos val="b"/>
        <c:numFmt formatCode="#,##0.0_);#,##0.0" sourceLinked="0"/>
        <c:majorTickMark val="out"/>
        <c:minorTickMark val="none"/>
        <c:tickLblPos val="nextTo"/>
        <c:crossAx val="187261720"/>
        <c:crosses val="autoZero"/>
        <c:crossBetween val="between"/>
        <c:majorUnit val="2500000"/>
        <c:dispUnits>
          <c:builtInUnit val="millions"/>
          <c:dispUnitsLbl>
            <c:layout>
              <c:manualLayout>
                <c:xMode val="edge"/>
                <c:yMode val="edge"/>
                <c:x val="0.34827899801998435"/>
                <c:y val="0.95886701662292217"/>
              </c:manualLayout>
            </c:layout>
            <c:tx>
              <c:rich>
                <a:bodyPr/>
                <a:lstStyle/>
                <a:p>
                  <a:pPr>
                    <a:defRPr b="0"/>
                  </a:pPr>
                  <a:r>
                    <a:rPr lang="en-US" b="0"/>
                    <a:t>Milhões de Pessoas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175624723295695E-2"/>
          <c:y val="6.782050140338651E-2"/>
          <c:w val="0.87797097300987781"/>
          <c:h val="0.71140598690567025"/>
        </c:manualLayout>
      </c:layout>
      <c:lineChart>
        <c:grouping val="standard"/>
        <c:varyColors val="0"/>
        <c:ser>
          <c:idx val="4"/>
          <c:order val="0"/>
          <c:tx>
            <c:strRef>
              <c:f>'02'!$C$23</c:f>
              <c:strCache>
                <c:ptCount val="1"/>
                <c:pt idx="0">
                  <c:v>Média dos 50 países mais envelhecidos</c:v>
                </c:pt>
              </c:strCache>
            </c:strRef>
          </c:tx>
          <c:spPr>
            <a:ln w="28575">
              <a:solidFill>
                <a:srgbClr val="F79441"/>
              </a:solidFill>
              <a:prstDash val="solid"/>
            </a:ln>
          </c:spPr>
          <c:marker>
            <c:symbol val="none"/>
          </c:marker>
          <c:dPt>
            <c:idx val="13"/>
            <c:marker>
              <c:symbol val="diamond"/>
              <c:size val="7"/>
              <c:spPr>
                <a:solidFill>
                  <a:srgbClr val="F79441"/>
                </a:solidFill>
                <a:ln w="28575">
                  <a:solidFill>
                    <a:srgbClr val="F79441"/>
                  </a:solidFill>
                </a:ln>
              </c:spPr>
            </c:marker>
            <c:bubble3D val="0"/>
          </c:dPt>
          <c:dPt>
            <c:idx val="18"/>
            <c:marker>
              <c:symbol val="diamond"/>
              <c:size val="7"/>
              <c:spPr>
                <a:solidFill>
                  <a:srgbClr val="F79441"/>
                </a:solidFill>
                <a:ln w="28575">
                  <a:solidFill>
                    <a:srgbClr val="F7944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934951165243429E-2"/>
                  <c:y val="-5.140634079755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2233069144517673"/>
                  <c:y val="-4.1843235777672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0.10992639836162185"/>
                  <c:y val="-1.9690569674538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accent3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'02'!$D$17:$AH$17</c:f>
              <c:strCach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strCache>
            </c:strRef>
          </c:cat>
          <c:val>
            <c:numRef>
              <c:f>'02'!$D$23:$AH$23</c:f>
              <c:numCache>
                <c:formatCode>General</c:formatCode>
                <c:ptCount val="31"/>
                <c:pt idx="0">
                  <c:v>12.430541274997081</c:v>
                </c:pt>
                <c:pt idx="1">
                  <c:v>12.903912191756264</c:v>
                </c:pt>
                <c:pt idx="2">
                  <c:v>13.419090604580385</c:v>
                </c:pt>
                <c:pt idx="3">
                  <c:v>14.089472798880587</c:v>
                </c:pt>
                <c:pt idx="4">
                  <c:v>15.301646302592816</c:v>
                </c:pt>
                <c:pt idx="5">
                  <c:v>16.479711505945179</c:v>
                </c:pt>
                <c:pt idx="6">
                  <c:v>17.371679531335605</c:v>
                </c:pt>
                <c:pt idx="7">
                  <c:v>16.770859785604472</c:v>
                </c:pt>
                <c:pt idx="8">
                  <c:v>17.817117225888463</c:v>
                </c:pt>
                <c:pt idx="9">
                  <c:v>19.271324640587906</c:v>
                </c:pt>
                <c:pt idx="10">
                  <c:v>20.505743798173107</c:v>
                </c:pt>
                <c:pt idx="11">
                  <c:v>21.87035784794098</c:v>
                </c:pt>
                <c:pt idx="12">
                  <c:v>23.21095786715567</c:v>
                </c:pt>
                <c:pt idx="13">
                  <c:v>26.233092174758504</c:v>
                </c:pt>
                <c:pt idx="14">
                  <c:v>29.614858505970769</c:v>
                </c:pt>
                <c:pt idx="15">
                  <c:v>33.265843672752375</c:v>
                </c:pt>
                <c:pt idx="16">
                  <c:v>37.331775929955803</c:v>
                </c:pt>
                <c:pt idx="17">
                  <c:v>40.876563786454177</c:v>
                </c:pt>
                <c:pt idx="18">
                  <c:v>44.016057897539611</c:v>
                </c:pt>
                <c:pt idx="19">
                  <c:v>46.458564100611987</c:v>
                </c:pt>
                <c:pt idx="20">
                  <c:v>48.597798458718991</c:v>
                </c:pt>
                <c:pt idx="21">
                  <c:v>50.574831201654817</c:v>
                </c:pt>
                <c:pt idx="22">
                  <c:v>51.892720834790993</c:v>
                </c:pt>
                <c:pt idx="23">
                  <c:v>51.919377685279294</c:v>
                </c:pt>
                <c:pt idx="24">
                  <c:v>51.805705330987983</c:v>
                </c:pt>
                <c:pt idx="25">
                  <c:v>52.705290441663749</c:v>
                </c:pt>
                <c:pt idx="26">
                  <c:v>53.879052247061892</c:v>
                </c:pt>
                <c:pt idx="27">
                  <c:v>55.053621802999615</c:v>
                </c:pt>
                <c:pt idx="28">
                  <c:v>56.07367717429549</c:v>
                </c:pt>
                <c:pt idx="29">
                  <c:v>56.855248985261682</c:v>
                </c:pt>
                <c:pt idx="30">
                  <c:v>57.497098104591842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'02'!$C$24</c:f>
              <c:strCache>
                <c:ptCount val="1"/>
                <c:pt idx="0">
                  <c:v>Brasil</c:v>
                </c:pt>
              </c:strCache>
            </c:strRef>
          </c:tx>
          <c:spPr>
            <a:ln w="28575">
              <a:solidFill>
                <a:srgbClr val="163358"/>
              </a:solidFill>
              <a:prstDash val="solid"/>
            </a:ln>
          </c:spPr>
          <c:marker>
            <c:symbol val="none"/>
          </c:marker>
          <c:dPt>
            <c:idx val="13"/>
            <c:marker>
              <c:symbol val="diamond"/>
              <c:size val="7"/>
              <c:spPr>
                <a:solidFill>
                  <a:srgbClr val="163358"/>
                </a:solidFill>
                <a:ln w="28575">
                  <a:solidFill>
                    <a:srgbClr val="163358"/>
                  </a:solidFill>
                </a:ln>
              </c:spPr>
            </c:marker>
            <c:bubble3D val="0"/>
          </c:dPt>
          <c:dPt>
            <c:idx val="18"/>
            <c:marker>
              <c:symbol val="diamond"/>
              <c:size val="7"/>
              <c:spPr>
                <a:solidFill>
                  <a:srgbClr val="163358"/>
                </a:solidFill>
                <a:ln w="28575">
                  <a:solidFill>
                    <a:srgbClr val="163358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9561841917530871E-2"/>
                  <c:y val="-4.3976664508896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1847220529703045E-3"/>
                  <c:y val="2.7777559055118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'02'!$D$17:$AH$17</c:f>
              <c:strCache>
                <c:ptCount val="3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  <c:pt idx="21">
                  <c:v>2055</c:v>
                </c:pt>
                <c:pt idx="22">
                  <c:v>2060</c:v>
                </c:pt>
                <c:pt idx="23">
                  <c:v>2065</c:v>
                </c:pt>
                <c:pt idx="24">
                  <c:v>2070</c:v>
                </c:pt>
                <c:pt idx="25">
                  <c:v>2075</c:v>
                </c:pt>
                <c:pt idx="26">
                  <c:v>2080</c:v>
                </c:pt>
                <c:pt idx="27">
                  <c:v>2085</c:v>
                </c:pt>
                <c:pt idx="28">
                  <c:v>2090</c:v>
                </c:pt>
                <c:pt idx="29">
                  <c:v>2095</c:v>
                </c:pt>
                <c:pt idx="30">
                  <c:v>2100</c:v>
                </c:pt>
              </c:strCache>
            </c:strRef>
          </c:cat>
          <c:val>
            <c:numRef>
              <c:f>'02'!$D$24:$AH$24</c:f>
              <c:numCache>
                <c:formatCode>0.00</c:formatCode>
                <c:ptCount val="31"/>
                <c:pt idx="0">
                  <c:v>5.3630518394674001</c:v>
                </c:pt>
                <c:pt idx="1">
                  <c:v>5.5250804688233197</c:v>
                </c:pt>
                <c:pt idx="2">
                  <c:v>5.8658625152356798</c:v>
                </c:pt>
                <c:pt idx="3">
                  <c:v>6.2783918070382798</c:v>
                </c:pt>
                <c:pt idx="4">
                  <c:v>6.3259124657236896</c:v>
                </c:pt>
                <c:pt idx="5">
                  <c:v>6.4407315386973396</c:v>
                </c:pt>
                <c:pt idx="6">
                  <c:v>6.4461515256179096</c:v>
                </c:pt>
                <c:pt idx="7">
                  <c:v>6.41946309251757</c:v>
                </c:pt>
                <c:pt idx="8">
                  <c:v>6.6248555614903903</c:v>
                </c:pt>
                <c:pt idx="9">
                  <c:v>7.1187666266997596</c:v>
                </c:pt>
                <c:pt idx="10">
                  <c:v>7.7391882092018296</c:v>
                </c:pt>
                <c:pt idx="11">
                  <c:v>8.7925826506144098</c:v>
                </c:pt>
                <c:pt idx="12">
                  <c:v>9.8262154963652701</c:v>
                </c:pt>
                <c:pt idx="13">
                  <c:v>11.348095407346801</c:v>
                </c:pt>
                <c:pt idx="14">
                  <c:v>13.4949336176389</c:v>
                </c:pt>
                <c:pt idx="15">
                  <c:v>16.3168684434177</c:v>
                </c:pt>
                <c:pt idx="16">
                  <c:v>19.869494171458498</c:v>
                </c:pt>
                <c:pt idx="17">
                  <c:v>23.284019865358701</c:v>
                </c:pt>
                <c:pt idx="18">
                  <c:v>26.849865213840101</c:v>
                </c:pt>
                <c:pt idx="19">
                  <c:v>31.317650243232102</c:v>
                </c:pt>
                <c:pt idx="20">
                  <c:v>36.590918316198497</c:v>
                </c:pt>
                <c:pt idx="21">
                  <c:v>41.310825229453201</c:v>
                </c:pt>
                <c:pt idx="22">
                  <c:v>45.167155084631098</c:v>
                </c:pt>
                <c:pt idx="23">
                  <c:v>49.589385075049599</c:v>
                </c:pt>
                <c:pt idx="24">
                  <c:v>53.948723051068001</c:v>
                </c:pt>
                <c:pt idx="25">
                  <c:v>56.111125572887197</c:v>
                </c:pt>
                <c:pt idx="26">
                  <c:v>57.916139550408403</c:v>
                </c:pt>
                <c:pt idx="27">
                  <c:v>59.382587128196</c:v>
                </c:pt>
                <c:pt idx="28">
                  <c:v>60.571447226179302</c:v>
                </c:pt>
                <c:pt idx="29">
                  <c:v>61.378486879707502</c:v>
                </c:pt>
                <c:pt idx="30">
                  <c:v>61.901421751296503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173184"/>
        <c:axId val="187173576"/>
      </c:lineChart>
      <c:dateAx>
        <c:axId val="1871731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900" b="0" i="0" baseline="0">
                <a:solidFill>
                  <a:schemeClr val="tx2"/>
                </a:solidFill>
              </a:defRPr>
            </a:pPr>
            <a:endParaRPr lang="pt-BR"/>
          </a:p>
        </c:txPr>
        <c:crossAx val="187173576"/>
        <c:crosses val="autoZero"/>
        <c:auto val="0"/>
        <c:lblOffset val="100"/>
        <c:baseTimeUnit val="months"/>
        <c:majorUnit val="2"/>
        <c:majorTimeUnit val="months"/>
        <c:minorUnit val="1"/>
      </c:dateAx>
      <c:valAx>
        <c:axId val="187173576"/>
        <c:scaling>
          <c:orientation val="minMax"/>
        </c:scaling>
        <c:delete val="0"/>
        <c:axPos val="l"/>
        <c:majorGridlines>
          <c:spPr>
            <a:ln w="3175">
              <a:solidFill>
                <a:sysClr val="window" lastClr="FFFFFF">
                  <a:lumMod val="95000"/>
                </a:sys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3175">
            <a:noFill/>
            <a:prstDash val="solid"/>
          </a:ln>
        </c:spPr>
        <c:txPr>
          <a:bodyPr/>
          <a:lstStyle/>
          <a:p>
            <a:pPr>
              <a:defRPr sz="900" b="0"/>
            </a:pPr>
            <a:endParaRPr lang="pt-BR"/>
          </a:p>
        </c:txPr>
        <c:crossAx val="187173184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"/>
          <c:y val="0.89884762703815768"/>
          <c:w val="0.97018110923895307"/>
          <c:h val="4.8232831520428475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900" b="0" i="0" u="none" strike="noStrike" baseline="0">
              <a:solidFill>
                <a:srgbClr val="5A5A5A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400" b="1">
          <a:solidFill>
            <a:srgbClr val="5A5A5A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74849383348142E-2"/>
          <c:y val="9.9704649124276276E-2"/>
          <c:w val="0.92084067832984684"/>
          <c:h val="0.741124119949304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'11'!$U$8</c:f>
              <c:strCache>
                <c:ptCount val="1"/>
                <c:pt idx="0">
                  <c:v>RGPS</c:v>
                </c:pt>
              </c:strCache>
            </c:strRef>
          </c:tx>
          <c:spPr>
            <a:solidFill>
              <a:srgbClr val="163358"/>
            </a:solidFill>
            <a:ln w="25400">
              <a:noFill/>
            </a:ln>
          </c:spPr>
          <c:invertIfNegative val="0"/>
          <c:cat>
            <c:strRef>
              <c:f>'11'!$T$9:$T$44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'11'!$U$9:$U$44</c:f>
              <c:numCache>
                <c:formatCode>0.00%</c:formatCode>
                <c:ptCount val="36"/>
                <c:pt idx="0">
                  <c:v>8.8999999999999999E-3</c:v>
                </c:pt>
                <c:pt idx="1">
                  <c:v>8.3999999999999995E-3</c:v>
                </c:pt>
                <c:pt idx="2">
                  <c:v>7.7999999999999996E-3</c:v>
                </c:pt>
                <c:pt idx="3">
                  <c:v>8.6E-3</c:v>
                </c:pt>
                <c:pt idx="4">
                  <c:v>9.4999999999999998E-3</c:v>
                </c:pt>
                <c:pt idx="5">
                  <c:v>1.03E-2</c:v>
                </c:pt>
                <c:pt idx="6">
                  <c:v>1.12E-2</c:v>
                </c:pt>
                <c:pt idx="7">
                  <c:v>1.21E-2</c:v>
                </c:pt>
                <c:pt idx="8">
                  <c:v>1.2999999999999999E-2</c:v>
                </c:pt>
                <c:pt idx="9">
                  <c:v>1.35E-2</c:v>
                </c:pt>
                <c:pt idx="10">
                  <c:v>1.44E-2</c:v>
                </c:pt>
                <c:pt idx="11">
                  <c:v>1.5299999999999999E-2</c:v>
                </c:pt>
                <c:pt idx="12">
                  <c:v>1.6400000000000001E-2</c:v>
                </c:pt>
                <c:pt idx="13">
                  <c:v>1.7500000000000002E-2</c:v>
                </c:pt>
                <c:pt idx="14">
                  <c:v>1.8599999999999998E-2</c:v>
                </c:pt>
                <c:pt idx="15">
                  <c:v>1.9900000000000001E-2</c:v>
                </c:pt>
                <c:pt idx="16">
                  <c:v>2.12E-2</c:v>
                </c:pt>
                <c:pt idx="17">
                  <c:v>2.2700000000000001E-2</c:v>
                </c:pt>
                <c:pt idx="18">
                  <c:v>2.4199999999999999E-2</c:v>
                </c:pt>
                <c:pt idx="19">
                  <c:v>2.58E-2</c:v>
                </c:pt>
                <c:pt idx="20">
                  <c:v>2.75E-2</c:v>
                </c:pt>
                <c:pt idx="21">
                  <c:v>2.93E-2</c:v>
                </c:pt>
                <c:pt idx="22">
                  <c:v>3.1300000000000001E-2</c:v>
                </c:pt>
                <c:pt idx="23">
                  <c:v>3.3300000000000003E-2</c:v>
                </c:pt>
                <c:pt idx="24">
                  <c:v>3.5400000000000001E-2</c:v>
                </c:pt>
                <c:pt idx="25">
                  <c:v>3.7400000000000003E-2</c:v>
                </c:pt>
                <c:pt idx="26">
                  <c:v>3.9600000000000003E-2</c:v>
                </c:pt>
                <c:pt idx="27">
                  <c:v>4.1799999999999997E-2</c:v>
                </c:pt>
                <c:pt idx="28">
                  <c:v>4.4200000000000003E-2</c:v>
                </c:pt>
                <c:pt idx="29">
                  <c:v>4.6699999999999998E-2</c:v>
                </c:pt>
                <c:pt idx="30">
                  <c:v>4.9399999999999999E-2</c:v>
                </c:pt>
                <c:pt idx="31">
                  <c:v>5.21E-2</c:v>
                </c:pt>
                <c:pt idx="32">
                  <c:v>5.4899999999999997E-2</c:v>
                </c:pt>
                <c:pt idx="33">
                  <c:v>5.7799999999999997E-2</c:v>
                </c:pt>
                <c:pt idx="34">
                  <c:v>6.0900000000000003E-2</c:v>
                </c:pt>
                <c:pt idx="35">
                  <c:v>6.3899999999999998E-2</c:v>
                </c:pt>
              </c:numCache>
            </c:numRef>
          </c:val>
        </c:ser>
        <c:ser>
          <c:idx val="1"/>
          <c:order val="1"/>
          <c:tx>
            <c:strRef>
              <c:f>'11'!$V$8</c:f>
              <c:strCache>
                <c:ptCount val="1"/>
                <c:pt idx="0">
                  <c:v>RPPS</c:v>
                </c:pt>
              </c:strCache>
            </c:strRef>
          </c:tx>
          <c:invertIfNegative val="0"/>
          <c:cat>
            <c:strRef>
              <c:f>'11'!$T$9:$T$44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'11'!$V$9:$V$44</c:f>
              <c:numCache>
                <c:formatCode>0.00%</c:formatCode>
                <c:ptCount val="36"/>
                <c:pt idx="0">
                  <c:v>1.049719211107991E-2</c:v>
                </c:pt>
                <c:pt idx="1">
                  <c:v>1.0793620706384097E-2</c:v>
                </c:pt>
                <c:pt idx="2">
                  <c:v>1.0875233326941857E-2</c:v>
                </c:pt>
                <c:pt idx="3">
                  <c:v>1.1052098882007316E-2</c:v>
                </c:pt>
                <c:pt idx="4">
                  <c:v>1.1012174863008302E-2</c:v>
                </c:pt>
                <c:pt idx="5">
                  <c:v>1.0902093628951916E-2</c:v>
                </c:pt>
                <c:pt idx="6">
                  <c:v>1.0731706549854602E-2</c:v>
                </c:pt>
                <c:pt idx="7">
                  <c:v>1.0576418273999232E-2</c:v>
                </c:pt>
                <c:pt idx="8">
                  <c:v>1.0413832584647526E-2</c:v>
                </c:pt>
                <c:pt idx="9">
                  <c:v>1.0070625361560231E-2</c:v>
                </c:pt>
                <c:pt idx="10">
                  <c:v>9.7874987318899449E-3</c:v>
                </c:pt>
                <c:pt idx="11">
                  <c:v>9.5099529563465301E-3</c:v>
                </c:pt>
                <c:pt idx="12">
                  <c:v>9.2507331391894123E-3</c:v>
                </c:pt>
                <c:pt idx="13">
                  <c:v>9.0022241898205253E-3</c:v>
                </c:pt>
                <c:pt idx="14">
                  <c:v>8.7765089375484474E-3</c:v>
                </c:pt>
                <c:pt idx="15">
                  <c:v>8.5761299643491318E-3</c:v>
                </c:pt>
                <c:pt idx="16">
                  <c:v>8.3793760648597972E-3</c:v>
                </c:pt>
                <c:pt idx="17">
                  <c:v>8.2109118252845417E-3</c:v>
                </c:pt>
                <c:pt idx="18">
                  <c:v>8.0297290027191749E-3</c:v>
                </c:pt>
                <c:pt idx="19">
                  <c:v>7.8855946240363791E-3</c:v>
                </c:pt>
                <c:pt idx="20">
                  <c:v>7.813134710822553E-3</c:v>
                </c:pt>
                <c:pt idx="21">
                  <c:v>7.7128534969570254E-3</c:v>
                </c:pt>
                <c:pt idx="22">
                  <c:v>7.6166309012642031E-3</c:v>
                </c:pt>
                <c:pt idx="23">
                  <c:v>7.5076669932707483E-3</c:v>
                </c:pt>
                <c:pt idx="24">
                  <c:v>7.4025377639929816E-3</c:v>
                </c:pt>
                <c:pt idx="25">
                  <c:v>7.2770139635619374E-3</c:v>
                </c:pt>
                <c:pt idx="26">
                  <c:v>7.1399525033719125E-3</c:v>
                </c:pt>
                <c:pt idx="27">
                  <c:v>6.997973537685667E-3</c:v>
                </c:pt>
                <c:pt idx="28">
                  <c:v>6.8557551193155391E-3</c:v>
                </c:pt>
                <c:pt idx="29">
                  <c:v>6.6805274470438641E-3</c:v>
                </c:pt>
                <c:pt idx="30">
                  <c:v>6.5228848441989656E-3</c:v>
                </c:pt>
                <c:pt idx="31">
                  <c:v>6.3637448349996815E-3</c:v>
                </c:pt>
                <c:pt idx="32">
                  <c:v>6.1908072348275337E-3</c:v>
                </c:pt>
                <c:pt idx="33">
                  <c:v>6.0428122395927387E-3</c:v>
                </c:pt>
                <c:pt idx="34">
                  <c:v>5.8769193869209809E-3</c:v>
                </c:pt>
                <c:pt idx="35">
                  <c:v>5.7172793759978167E-3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00"/>
        <c:axId val="187174360"/>
        <c:axId val="187174752"/>
      </c:barChart>
      <c:catAx>
        <c:axId val="187174360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ln>
            <a:noFill/>
          </a:ln>
        </c:spPr>
        <c:txPr>
          <a:bodyPr rot="0" vert="horz"/>
          <a:lstStyle/>
          <a:p>
            <a:pPr>
              <a:defRPr sz="1200" b="0"/>
            </a:pPr>
            <a:endParaRPr lang="pt-BR"/>
          </a:p>
        </c:txPr>
        <c:crossAx val="187174752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1871747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/>
            </a:pPr>
            <a:endParaRPr lang="pt-BR"/>
          </a:p>
        </c:txPr>
        <c:crossAx val="187174360"/>
        <c:crosses val="autoZero"/>
        <c:crossBetween val="between"/>
      </c:valAx>
      <c:spPr>
        <a:noFill/>
        <a:ln w="3175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41988368799227765"/>
          <c:y val="0.92687408469611909"/>
          <c:w val="0.15734528447813734"/>
          <c:h val="6.0209861178785462E-2"/>
        </c:manualLayout>
      </c:layout>
      <c:overlay val="0"/>
      <c:txPr>
        <a:bodyPr/>
        <a:lstStyle/>
        <a:p>
          <a:pPr>
            <a:defRPr sz="1200" b="0"/>
          </a:pPr>
          <a:endParaRPr lang="pt-BR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400" b="1">
          <a:solidFill>
            <a:srgbClr val="5A5A5A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02290653152386E-2"/>
          <c:y val="7.3782391251086363E-2"/>
          <c:w val="0.91802346845756866"/>
          <c:h val="0.69027083163192549"/>
        </c:manualLayout>
      </c:layout>
      <c:lineChart>
        <c:grouping val="standard"/>
        <c:varyColors val="0"/>
        <c:ser>
          <c:idx val="2"/>
          <c:order val="0"/>
          <c:tx>
            <c:strRef>
              <c:f>'13'!$A$18</c:f>
              <c:strCache>
                <c:ptCount val="1"/>
                <c:pt idx="0">
                  <c:v>Relação contribuintes/beneficiários</c:v>
                </c:pt>
              </c:strCache>
            </c:strRef>
          </c:tx>
          <c:spPr>
            <a:ln>
              <a:solidFill>
                <a:srgbClr val="163358"/>
              </a:solidFill>
            </a:ln>
          </c:spPr>
          <c:marker>
            <c:symbol val="none"/>
          </c:marker>
          <c:cat>
            <c:numRef>
              <c:f>'13'!$I$9:$BJ$9</c:f>
              <c:numCache>
                <c:formatCode>General</c:formatCode>
                <c:ptCount val="5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  <c:pt idx="24">
                  <c:v>2031</c:v>
                </c:pt>
                <c:pt idx="25">
                  <c:v>2032</c:v>
                </c:pt>
                <c:pt idx="26">
                  <c:v>2033</c:v>
                </c:pt>
                <c:pt idx="27">
                  <c:v>2034</c:v>
                </c:pt>
                <c:pt idx="28">
                  <c:v>2035</c:v>
                </c:pt>
                <c:pt idx="29">
                  <c:v>2036</c:v>
                </c:pt>
                <c:pt idx="30">
                  <c:v>2037</c:v>
                </c:pt>
                <c:pt idx="31">
                  <c:v>2038</c:v>
                </c:pt>
                <c:pt idx="32">
                  <c:v>2039</c:v>
                </c:pt>
                <c:pt idx="33">
                  <c:v>2040</c:v>
                </c:pt>
                <c:pt idx="34">
                  <c:v>2041</c:v>
                </c:pt>
                <c:pt idx="35">
                  <c:v>2042</c:v>
                </c:pt>
                <c:pt idx="36">
                  <c:v>2043</c:v>
                </c:pt>
                <c:pt idx="37">
                  <c:v>2044</c:v>
                </c:pt>
                <c:pt idx="38">
                  <c:v>2045</c:v>
                </c:pt>
                <c:pt idx="39">
                  <c:v>2046</c:v>
                </c:pt>
                <c:pt idx="40">
                  <c:v>2047</c:v>
                </c:pt>
                <c:pt idx="41">
                  <c:v>2048</c:v>
                </c:pt>
                <c:pt idx="42">
                  <c:v>2049</c:v>
                </c:pt>
                <c:pt idx="43">
                  <c:v>2050</c:v>
                </c:pt>
                <c:pt idx="44">
                  <c:v>2051</c:v>
                </c:pt>
                <c:pt idx="45">
                  <c:v>2052</c:v>
                </c:pt>
                <c:pt idx="46">
                  <c:v>2053</c:v>
                </c:pt>
                <c:pt idx="47">
                  <c:v>2054</c:v>
                </c:pt>
                <c:pt idx="48">
                  <c:v>2055</c:v>
                </c:pt>
                <c:pt idx="49">
                  <c:v>2056</c:v>
                </c:pt>
                <c:pt idx="50">
                  <c:v>2057</c:v>
                </c:pt>
                <c:pt idx="51">
                  <c:v>2058</c:v>
                </c:pt>
                <c:pt idx="52">
                  <c:v>2059</c:v>
                </c:pt>
                <c:pt idx="53">
                  <c:v>2060</c:v>
                </c:pt>
              </c:numCache>
            </c:numRef>
          </c:cat>
          <c:val>
            <c:numRef>
              <c:f>'13'!$I$18:$BJ$18</c:f>
              <c:numCache>
                <c:formatCode>0.0</c:formatCode>
                <c:ptCount val="54"/>
                <c:pt idx="0">
                  <c:v>3.5475975122236814</c:v>
                </c:pt>
                <c:pt idx="1">
                  <c:v>3.7253960629134517</c:v>
                </c:pt>
                <c:pt idx="2">
                  <c:v>3.7081388878609354</c:v>
                </c:pt>
                <c:pt idx="3">
                  <c:v>3.8578061144401112</c:v>
                </c:pt>
                <c:pt idx="4">
                  <c:v>3.9122175144504436</c:v>
                </c:pt>
                <c:pt idx="5">
                  <c:v>4.0189286584730866</c:v>
                </c:pt>
                <c:pt idx="6">
                  <c:v>4.022773715087439</c:v>
                </c:pt>
                <c:pt idx="7">
                  <c:v>3.9053794885713993</c:v>
                </c:pt>
                <c:pt idx="8">
                  <c:v>3.7553608478281051</c:v>
                </c:pt>
                <c:pt idx="9">
                  <c:v>3.6059055564179796</c:v>
                </c:pt>
                <c:pt idx="10">
                  <c:v>3.4590499893905338</c:v>
                </c:pt>
                <c:pt idx="11">
                  <c:v>3.3153246965518139</c:v>
                </c:pt>
                <c:pt idx="12">
                  <c:v>3.1993917167832251</c:v>
                </c:pt>
                <c:pt idx="13">
                  <c:v>3.0908707098805048</c:v>
                </c:pt>
                <c:pt idx="14">
                  <c:v>2.9904467864517312</c:v>
                </c:pt>
                <c:pt idx="15">
                  <c:v>2.8957337423914447</c:v>
                </c:pt>
                <c:pt idx="16">
                  <c:v>2.8062618548009115</c:v>
                </c:pt>
                <c:pt idx="17">
                  <c:v>2.7216237664912732</c:v>
                </c:pt>
                <c:pt idx="18">
                  <c:v>2.6418423171906991</c:v>
                </c:pt>
                <c:pt idx="19">
                  <c:v>2.5672371824653353</c:v>
                </c:pt>
                <c:pt idx="20">
                  <c:v>2.4967219582930058</c:v>
                </c:pt>
                <c:pt idx="21">
                  <c:v>2.429872291351387</c:v>
                </c:pt>
                <c:pt idx="22">
                  <c:v>2.3662815786007241</c:v>
                </c:pt>
                <c:pt idx="23">
                  <c:v>2.3059041961456916</c:v>
                </c:pt>
                <c:pt idx="24">
                  <c:v>2.2492006776713773</c:v>
                </c:pt>
                <c:pt idx="25">
                  <c:v>2.1951863945855554</c:v>
                </c:pt>
                <c:pt idx="26">
                  <c:v>2.1435780787029497</c:v>
                </c:pt>
                <c:pt idx="27">
                  <c:v>2.0941333052302427</c:v>
                </c:pt>
                <c:pt idx="28">
                  <c:v>2.0467158153741436</c:v>
                </c:pt>
                <c:pt idx="29">
                  <c:v>2.0055153005888844</c:v>
                </c:pt>
                <c:pt idx="30">
                  <c:v>1.9654740028613948</c:v>
                </c:pt>
                <c:pt idx="31">
                  <c:v>1.9265478783017769</c:v>
                </c:pt>
                <c:pt idx="32">
                  <c:v>1.8887407491376758</c:v>
                </c:pt>
                <c:pt idx="33">
                  <c:v>1.8518709344124515</c:v>
                </c:pt>
                <c:pt idx="34">
                  <c:v>1.8240615624451326</c:v>
                </c:pt>
                <c:pt idx="35">
                  <c:v>1.7963909266239935</c:v>
                </c:pt>
                <c:pt idx="36">
                  <c:v>1.7691278908941461</c:v>
                </c:pt>
                <c:pt idx="37">
                  <c:v>1.7425546999924975</c:v>
                </c:pt>
                <c:pt idx="38">
                  <c:v>1.716724014087178</c:v>
                </c:pt>
                <c:pt idx="39">
                  <c:v>1.6908833229600173</c:v>
                </c:pt>
                <c:pt idx="40">
                  <c:v>1.6660650521033102</c:v>
                </c:pt>
                <c:pt idx="41">
                  <c:v>1.6424010377105933</c:v>
                </c:pt>
                <c:pt idx="42">
                  <c:v>1.6199756741869531</c:v>
                </c:pt>
                <c:pt idx="43">
                  <c:v>1.5987740129998103</c:v>
                </c:pt>
                <c:pt idx="44">
                  <c:v>1.5732639942122011</c:v>
                </c:pt>
                <c:pt idx="45">
                  <c:v>1.5491976337144833</c:v>
                </c:pt>
                <c:pt idx="46">
                  <c:v>1.526538976073208</c:v>
                </c:pt>
                <c:pt idx="47">
                  <c:v>1.5051698356618672</c:v>
                </c:pt>
                <c:pt idx="48">
                  <c:v>1.4848849845074197</c:v>
                </c:pt>
                <c:pt idx="49">
                  <c:v>1.4646253900531814</c:v>
                </c:pt>
                <c:pt idx="50">
                  <c:v>1.4452832626261889</c:v>
                </c:pt>
                <c:pt idx="51">
                  <c:v>1.4268090993152547</c:v>
                </c:pt>
                <c:pt idx="52">
                  <c:v>1.4091526497631406</c:v>
                </c:pt>
                <c:pt idx="53">
                  <c:v>1.3922916258505806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342656"/>
        <c:axId val="189343048"/>
      </c:lineChart>
      <c:catAx>
        <c:axId val="18934265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000" b="0"/>
            </a:pPr>
            <a:endParaRPr lang="pt-BR"/>
          </a:p>
        </c:txPr>
        <c:crossAx val="189343048"/>
        <c:crosses val="autoZero"/>
        <c:auto val="0"/>
        <c:lblAlgn val="ctr"/>
        <c:lblOffset val="100"/>
        <c:tickLblSkip val="3"/>
        <c:tickMarkSkip val="3"/>
        <c:noMultiLvlLbl val="0"/>
      </c:catAx>
      <c:valAx>
        <c:axId val="189343048"/>
        <c:scaling>
          <c:orientation val="minMax"/>
          <c:min val="1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/>
          <a:lstStyle/>
          <a:p>
            <a:pPr>
              <a:defRPr sz="1000" b="0"/>
            </a:pPr>
            <a:endParaRPr lang="pt-BR"/>
          </a:p>
        </c:txPr>
        <c:crossAx val="189342656"/>
        <c:crosses val="autoZero"/>
        <c:crossBetween val="between"/>
      </c:valAx>
      <c:spPr>
        <a:noFill/>
        <a:ln w="3175">
          <a:noFill/>
          <a:prstDash val="solid"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800" b="1">
          <a:solidFill>
            <a:srgbClr val="5A5A5A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0.52579</cdr:x>
      <cdr:y>0.66749</cdr:y>
    </cdr:from>
    <cdr:to>
      <cdr:x>0.54244</cdr:x>
      <cdr:y>0.69837</cdr:y>
    </cdr:to>
    <cdr:sp macro="" textlink="">
      <cdr:nvSpPr>
        <cdr:cNvPr id="2" name="Triângulo isósceles 1"/>
        <cdr:cNvSpPr/>
      </cdr:nvSpPr>
      <cdr:spPr bwMode="auto">
        <a:xfrm xmlns:a="http://schemas.openxmlformats.org/drawingml/2006/main">
          <a:off x="4549256" y="3112784"/>
          <a:ext cx="144020" cy="144020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3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0.94209</cdr:x>
      <cdr:y>0.12698</cdr:y>
    </cdr:from>
    <cdr:to>
      <cdr:x>0.99714</cdr:x>
      <cdr:y>0.21395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86760" y="603397"/>
          <a:ext cx="513445" cy="413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1320BE86-2142-4BA4-ADC7-81901FF7A1FC}" type="TxLink">
            <a:rPr lang="en-US" sz="1800" b="1" i="0" u="none" strike="noStrike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pPr/>
            <a:t> </a:t>
          </a:fld>
          <a:endParaRPr lang="en-US" sz="1800" b="1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0.96255</cdr:x>
      <cdr:y>0.73668</cdr:y>
    </cdr:from>
    <cdr:to>
      <cdr:x>0.98483</cdr:x>
      <cdr:y>1</cdr:y>
    </cdr:to>
    <cdr:sp macro="" textlink="">
      <cdr:nvSpPr>
        <cdr:cNvPr id="2" name="Retângulo 1"/>
        <cdr:cNvSpPr/>
      </cdr:nvSpPr>
      <cdr:spPr bwMode="auto">
        <a:xfrm xmlns:a="http://schemas.openxmlformats.org/drawingml/2006/main" rot="16200000">
          <a:off x="6077415" y="1352758"/>
          <a:ext cx="432060" cy="1440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0000" tIns="46800" rIns="90000" bIns="468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>
            <a:defRPr sz="800" b="0" i="0" u="none" strike="noStrike" kern="1200" baseline="0">
              <a:solidFill>
                <a:srgbClr val="5A5A5A"/>
              </a:solidFill>
              <a:latin typeface="Arial"/>
              <a:ea typeface="Arial"/>
              <a:cs typeface="Arial"/>
            </a:defRPr>
          </a:pPr>
          <a:r>
            <a:rPr lang="pt-BR" sz="1000" kern="1200" dirty="0">
              <a:solidFill>
                <a:srgbClr val="5A5A5A"/>
              </a:solidFill>
              <a:latin typeface="Arial"/>
              <a:ea typeface="Arial"/>
              <a:cs typeface="Arial"/>
            </a:rPr>
            <a:t>2060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5CD9-9A0F-4B5B-A390-9828E0750553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BC910-A71A-4F1D-9478-DBFFEF25254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BC910-A71A-4F1D-9478-DBFFEF25254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69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6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, subtítulo e título de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047" y="1124680"/>
            <a:ext cx="4186605" cy="359994"/>
          </a:xfrm>
        </p:spPr>
        <p:txBody>
          <a:bodyPr anchor="ctr"/>
          <a:lstStyle>
            <a:lvl1pPr marL="0" indent="0"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4705469" y="1124680"/>
            <a:ext cx="4186604" cy="359994"/>
          </a:xfrm>
        </p:spPr>
        <p:txBody>
          <a:bodyPr anchor="ctr"/>
          <a:lstStyle>
            <a:lvl1pPr marL="0" indent="0"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52047" y="548600"/>
            <a:ext cx="7976089" cy="360040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5A5A5A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2"/>
          </p:nvPr>
        </p:nvSpPr>
        <p:spPr>
          <a:xfrm>
            <a:off x="252047" y="3753330"/>
            <a:ext cx="4186605" cy="359994"/>
          </a:xfrm>
        </p:spPr>
        <p:txBody>
          <a:bodyPr anchor="ctr"/>
          <a:lstStyle>
            <a:lvl1pPr marL="0" indent="0"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705469" y="3753330"/>
            <a:ext cx="4186604" cy="359994"/>
          </a:xfrm>
        </p:spPr>
        <p:txBody>
          <a:bodyPr anchor="ctr"/>
          <a:lstStyle>
            <a:lvl1pPr marL="0" indent="0"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0" name="Espaço Reservado para Título 2"/>
          <p:cNvSpPr>
            <a:spLocks noGrp="1"/>
          </p:cNvSpPr>
          <p:nvPr>
            <p:ph type="title"/>
          </p:nvPr>
        </p:nvSpPr>
        <p:spPr>
          <a:xfrm>
            <a:off x="247160" y="125700"/>
            <a:ext cx="7980975" cy="42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14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m texto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2046" y="1123951"/>
            <a:ext cx="1402874" cy="5113338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0">
                <a:solidFill>
                  <a:srgbClr val="5A5A5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Título 2"/>
          <p:cNvSpPr>
            <a:spLocks noGrp="1"/>
          </p:cNvSpPr>
          <p:nvPr>
            <p:ph type="title"/>
          </p:nvPr>
        </p:nvSpPr>
        <p:spPr>
          <a:xfrm>
            <a:off x="247160" y="125700"/>
            <a:ext cx="7980975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426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, com título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52046" y="1628779"/>
            <a:ext cx="863990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defRPr sz="1800" b="0">
                <a:solidFill>
                  <a:srgbClr val="5A5A5A"/>
                </a:solidFill>
              </a:defRPr>
            </a:lvl1pPr>
            <a:lvl2pPr>
              <a:spcBef>
                <a:spcPts val="1200"/>
              </a:spcBef>
              <a:buClr>
                <a:schemeClr val="accent1"/>
              </a:buClr>
              <a:defRPr sz="1600">
                <a:solidFill>
                  <a:srgbClr val="5A5A5A"/>
                </a:solidFill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 sz="1600">
                <a:solidFill>
                  <a:srgbClr val="5A5A5A"/>
                </a:solidFill>
              </a:defRPr>
            </a:lvl3pPr>
            <a:lvl4pPr>
              <a:spcBef>
                <a:spcPts val="1200"/>
              </a:spcBef>
              <a:buClr>
                <a:schemeClr val="accent1"/>
              </a:buClr>
              <a:defRPr sz="1600">
                <a:solidFill>
                  <a:srgbClr val="5A5A5A"/>
                </a:solidFill>
              </a:defRPr>
            </a:lvl4pPr>
            <a:lvl5pPr>
              <a:spcBef>
                <a:spcPts val="1200"/>
              </a:spcBef>
              <a:buClr>
                <a:schemeClr val="accent1"/>
              </a:buClr>
              <a:defRPr sz="1600">
                <a:solidFill>
                  <a:srgbClr val="5A5A5A"/>
                </a:solidFill>
              </a:defRPr>
            </a:lvl5pPr>
          </a:lstStyle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0"/>
          </p:nvPr>
        </p:nvSpPr>
        <p:spPr>
          <a:xfrm>
            <a:off x="252046" y="1124680"/>
            <a:ext cx="8639908" cy="360050"/>
          </a:xfrm>
        </p:spPr>
        <p:txBody>
          <a:bodyPr anchor="ctr"/>
          <a:lstStyle>
            <a:lvl1pPr>
              <a:buClr>
                <a:srgbClr val="1D4080"/>
              </a:buClr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Título 2"/>
          <p:cNvSpPr>
            <a:spLocks noGrp="1"/>
          </p:cNvSpPr>
          <p:nvPr>
            <p:ph type="title"/>
          </p:nvPr>
        </p:nvSpPr>
        <p:spPr>
          <a:xfrm>
            <a:off x="252047" y="125700"/>
            <a:ext cx="7976089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203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m sub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52046" y="1124680"/>
            <a:ext cx="8639908" cy="5112710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defRPr b="0">
                <a:solidFill>
                  <a:srgbClr val="5A5A5A"/>
                </a:solidFill>
              </a:defRPr>
            </a:lvl1pPr>
            <a:lvl2pPr>
              <a:spcBef>
                <a:spcPts val="1200"/>
              </a:spcBef>
              <a:buClr>
                <a:schemeClr val="accent1"/>
              </a:buClr>
              <a:defRPr>
                <a:solidFill>
                  <a:srgbClr val="5A5A5A"/>
                </a:solidFill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>
                <a:solidFill>
                  <a:srgbClr val="5A5A5A"/>
                </a:solidFill>
              </a:defRPr>
            </a:lvl3pPr>
            <a:lvl4pPr>
              <a:spcBef>
                <a:spcPts val="1200"/>
              </a:spcBef>
              <a:buClr>
                <a:schemeClr val="accent1"/>
              </a:buClr>
              <a:defRPr>
                <a:solidFill>
                  <a:srgbClr val="5A5A5A"/>
                </a:solidFill>
              </a:defRPr>
            </a:lvl4pPr>
            <a:lvl5pPr>
              <a:spcBef>
                <a:spcPts val="1200"/>
              </a:spcBef>
              <a:buClr>
                <a:schemeClr val="accent1"/>
              </a:buCl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48332" y="548610"/>
            <a:ext cx="7979805" cy="360040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5A5A5A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42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80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2046" y="1123951"/>
            <a:ext cx="4186604" cy="5113338"/>
          </a:xfrm>
        </p:spPr>
        <p:txBody>
          <a:bodyPr/>
          <a:lstStyle>
            <a:lvl1pPr marL="180975" indent="-180975">
              <a:buClr>
                <a:schemeClr val="accent1"/>
              </a:buClr>
              <a:buSzPct val="90000"/>
              <a:defRPr lang="pt-BR" sz="1600" b="0" dirty="0" smtClean="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530225" indent="-168275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2pPr>
            <a:lvl3pPr marL="804863" indent="-157163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3pPr>
            <a:lvl4pPr marL="1077913" indent="-157163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4pPr>
            <a:lvl5pPr marL="1441450" indent="-228600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700694" y="1123951"/>
            <a:ext cx="4191261" cy="5113338"/>
          </a:xfrm>
        </p:spPr>
        <p:txBody>
          <a:bodyPr/>
          <a:lstStyle>
            <a:lvl1pPr marL="180975" indent="-180975">
              <a:buClr>
                <a:schemeClr val="accent1"/>
              </a:buClr>
              <a:buSzPct val="90000"/>
              <a:defRPr lang="pt-BR" sz="1600" b="0" dirty="0" smtClean="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530225" indent="-168275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2pPr>
            <a:lvl3pPr marL="804863" indent="-157163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3pPr>
            <a:lvl4pPr marL="1077913" indent="-157163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4pPr>
            <a:lvl5pPr marL="1441450" indent="-228600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Título 2"/>
          <p:cNvSpPr>
            <a:spLocks noGrp="1"/>
          </p:cNvSpPr>
          <p:nvPr>
            <p:ph type="title"/>
          </p:nvPr>
        </p:nvSpPr>
        <p:spPr>
          <a:xfrm>
            <a:off x="247160" y="125700"/>
            <a:ext cx="7980975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986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2 colunas e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2046" y="1628779"/>
            <a:ext cx="4186604" cy="4608510"/>
          </a:xfrm>
        </p:spPr>
        <p:txBody>
          <a:bodyPr/>
          <a:lstStyle>
            <a:lvl1pPr marL="180975" indent="-180975">
              <a:buClr>
                <a:schemeClr val="accent1"/>
              </a:buClr>
              <a:buSzPct val="90000"/>
              <a:defRPr lang="pt-BR" sz="1600" b="0" dirty="0" smtClean="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530225" indent="-168275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2pPr>
            <a:lvl3pPr marL="804863" indent="-157163">
              <a:buClr>
                <a:schemeClr val="accent1"/>
              </a:buClr>
              <a:defRPr sz="1200">
                <a:solidFill>
                  <a:srgbClr val="5A5A5A"/>
                </a:solidFill>
                <a:latin typeface="+mn-lt"/>
              </a:defRPr>
            </a:lvl3pPr>
            <a:lvl4pPr marL="1077913" indent="-157163">
              <a:buClr>
                <a:schemeClr val="accent1"/>
              </a:buClr>
              <a:defRPr sz="1200">
                <a:solidFill>
                  <a:srgbClr val="5A5A5A"/>
                </a:solidFill>
                <a:latin typeface="+mn-lt"/>
              </a:defRPr>
            </a:lvl4pPr>
            <a:lvl5pPr marL="1441450" indent="-228600">
              <a:buClr>
                <a:schemeClr val="accent1"/>
              </a:buClr>
              <a:defRPr sz="1200">
                <a:solidFill>
                  <a:srgbClr val="5A5A5A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705468" y="1628780"/>
            <a:ext cx="4186486" cy="4608511"/>
          </a:xfrm>
        </p:spPr>
        <p:txBody>
          <a:bodyPr/>
          <a:lstStyle>
            <a:lvl1pPr marL="180975" indent="-180975">
              <a:buClr>
                <a:schemeClr val="accent1"/>
              </a:buClr>
              <a:buSzPct val="90000"/>
              <a:defRPr lang="pt-BR" sz="1600" b="0" dirty="0" smtClean="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530225" indent="-168275">
              <a:buClr>
                <a:schemeClr val="accent1"/>
              </a:buClr>
              <a:defRPr sz="1400">
                <a:solidFill>
                  <a:srgbClr val="5A5A5A"/>
                </a:solidFill>
                <a:latin typeface="+mn-lt"/>
              </a:defRPr>
            </a:lvl2pPr>
            <a:lvl3pPr marL="804863" indent="-157163">
              <a:buClr>
                <a:schemeClr val="accent1"/>
              </a:buClr>
              <a:defRPr sz="1200">
                <a:solidFill>
                  <a:srgbClr val="5A5A5A"/>
                </a:solidFill>
                <a:latin typeface="+mn-lt"/>
              </a:defRPr>
            </a:lvl3pPr>
            <a:lvl4pPr marL="1077913" indent="-157163">
              <a:buClr>
                <a:schemeClr val="accent1"/>
              </a:buClr>
              <a:defRPr sz="1200">
                <a:solidFill>
                  <a:srgbClr val="5A5A5A"/>
                </a:solidFill>
                <a:latin typeface="+mn-lt"/>
              </a:defRPr>
            </a:lvl4pPr>
            <a:lvl5pPr marL="1441450" indent="-228600">
              <a:buClr>
                <a:schemeClr val="accent1"/>
              </a:buClr>
              <a:defRPr sz="1200">
                <a:solidFill>
                  <a:srgbClr val="5A5A5A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7"/>
          <p:cNvSpPr>
            <a:spLocks noGrp="1"/>
          </p:cNvSpPr>
          <p:nvPr>
            <p:ph sz="quarter" idx="11"/>
          </p:nvPr>
        </p:nvSpPr>
        <p:spPr>
          <a:xfrm>
            <a:off x="252046" y="1124680"/>
            <a:ext cx="4184444" cy="359764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4" name="Espaço Reservado para Conteúdo 7"/>
          <p:cNvSpPr>
            <a:spLocks noGrp="1"/>
          </p:cNvSpPr>
          <p:nvPr>
            <p:ph sz="quarter" idx="13"/>
          </p:nvPr>
        </p:nvSpPr>
        <p:spPr>
          <a:xfrm>
            <a:off x="4703339" y="1124680"/>
            <a:ext cx="4186486" cy="359764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0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426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10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Rectangle 97"/>
          <p:cNvSpPr>
            <a:spLocks noGrp="1" noChangeArrowheads="1"/>
          </p:cNvSpPr>
          <p:nvPr>
            <p:ph type="ctrTitle" sz="quarter"/>
          </p:nvPr>
        </p:nvSpPr>
        <p:spPr>
          <a:xfrm>
            <a:off x="1713756" y="1124680"/>
            <a:ext cx="6172943" cy="1993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11" y="318052"/>
            <a:ext cx="654270" cy="707234"/>
          </a:xfrm>
          <a:prstGeom prst="rect">
            <a:avLst/>
          </a:prstGeom>
        </p:spPr>
      </p:pic>
      <p:grpSp>
        <p:nvGrpSpPr>
          <p:cNvPr id="2" name="Grupo 1"/>
          <p:cNvGrpSpPr/>
          <p:nvPr userDrawn="1"/>
        </p:nvGrpSpPr>
        <p:grpSpPr>
          <a:xfrm>
            <a:off x="-4822" y="-5618"/>
            <a:ext cx="980308" cy="6865234"/>
            <a:chOff x="-5224" y="-5618"/>
            <a:chExt cx="1062000" cy="6865234"/>
          </a:xfrm>
        </p:grpSpPr>
        <p:sp>
          <p:nvSpPr>
            <p:cNvPr id="5230" name="Retângulo 5229"/>
            <p:cNvSpPr/>
            <p:nvPr userDrawn="1"/>
          </p:nvSpPr>
          <p:spPr bwMode="auto">
            <a:xfrm>
              <a:off x="-4567" y="4625411"/>
              <a:ext cx="1052238" cy="2234205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-5224" y="-3545"/>
              <a:ext cx="1053553" cy="4512954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-5224" y="4194772"/>
              <a:ext cx="1053553" cy="18018"/>
            </a:xfrm>
            <a:prstGeom prst="rect">
              <a:avLst/>
            </a:prstGeom>
            <a:solidFill>
              <a:srgbClr val="4F5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auto">
            <a:xfrm>
              <a:off x="-5224" y="4347323"/>
              <a:ext cx="1053553" cy="18018"/>
            </a:xfrm>
            <a:prstGeom prst="rect">
              <a:avLst/>
            </a:prstGeom>
            <a:solidFill>
              <a:srgbClr val="4F5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 userDrawn="1"/>
          </p:nvSpPr>
          <p:spPr bwMode="auto">
            <a:xfrm>
              <a:off x="-5224" y="4271047"/>
              <a:ext cx="1053553" cy="18018"/>
            </a:xfrm>
            <a:prstGeom prst="rect">
              <a:avLst/>
            </a:prstGeom>
            <a:solidFill>
              <a:srgbClr val="4F5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23" name="Rectangle 35"/>
            <p:cNvSpPr>
              <a:spLocks noChangeArrowheads="1"/>
            </p:cNvSpPr>
            <p:nvPr userDrawn="1"/>
          </p:nvSpPr>
          <p:spPr bwMode="auto">
            <a:xfrm>
              <a:off x="-5224" y="4423598"/>
              <a:ext cx="1053553" cy="18018"/>
            </a:xfrm>
            <a:prstGeom prst="rect">
              <a:avLst/>
            </a:prstGeom>
            <a:solidFill>
              <a:srgbClr val="4F5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Retângulo 62"/>
            <p:cNvSpPr/>
            <p:nvPr userDrawn="1"/>
          </p:nvSpPr>
          <p:spPr bwMode="auto">
            <a:xfrm>
              <a:off x="-5224" y="6552950"/>
              <a:ext cx="1053552" cy="18018"/>
            </a:xfrm>
            <a:prstGeom prst="rect">
              <a:avLst/>
            </a:prstGeom>
            <a:solidFill>
              <a:srgbClr val="9193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Retângulo 63"/>
            <p:cNvSpPr/>
            <p:nvPr userDrawn="1"/>
          </p:nvSpPr>
          <p:spPr bwMode="auto">
            <a:xfrm>
              <a:off x="-5224" y="6629495"/>
              <a:ext cx="1053552" cy="18018"/>
            </a:xfrm>
            <a:prstGeom prst="rect">
              <a:avLst/>
            </a:prstGeom>
            <a:solidFill>
              <a:srgbClr val="9193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Retângulo 64"/>
            <p:cNvSpPr/>
            <p:nvPr userDrawn="1"/>
          </p:nvSpPr>
          <p:spPr bwMode="auto">
            <a:xfrm>
              <a:off x="-5224" y="6782045"/>
              <a:ext cx="1053552" cy="18018"/>
            </a:xfrm>
            <a:prstGeom prst="rect">
              <a:avLst/>
            </a:prstGeom>
            <a:solidFill>
              <a:srgbClr val="9193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Retângulo 65"/>
            <p:cNvSpPr/>
            <p:nvPr userDrawn="1"/>
          </p:nvSpPr>
          <p:spPr bwMode="auto">
            <a:xfrm>
              <a:off x="-5224" y="6706037"/>
              <a:ext cx="1053552" cy="18018"/>
            </a:xfrm>
            <a:prstGeom prst="rect">
              <a:avLst/>
            </a:prstGeom>
            <a:solidFill>
              <a:srgbClr val="9193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5235" name="Imagem 52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" y="-5618"/>
              <a:ext cx="1053463" cy="6864775"/>
            </a:xfrm>
            <a:prstGeom prst="rect">
              <a:avLst/>
            </a:prstGeom>
          </p:spPr>
        </p:pic>
      </p:grpSp>
      <p:sp>
        <p:nvSpPr>
          <p:cNvPr id="26" name="Espaço Reservado para Texto 2"/>
          <p:cNvSpPr>
            <a:spLocks noGrp="1"/>
          </p:cNvSpPr>
          <p:nvPr userDrawn="1">
            <p:ph type="body" sz="quarter" idx="10"/>
          </p:nvPr>
        </p:nvSpPr>
        <p:spPr>
          <a:xfrm>
            <a:off x="1713035" y="3429236"/>
            <a:ext cx="6182457" cy="576263"/>
          </a:xfr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713038" y="4217415"/>
            <a:ext cx="6116515" cy="40799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069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52048" y="1123950"/>
            <a:ext cx="8639909" cy="504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defRPr sz="1800" b="0">
                <a:solidFill>
                  <a:schemeClr val="bg2"/>
                </a:solidFill>
              </a:defRPr>
            </a:lvl1pPr>
            <a:lvl2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2pPr>
            <a:lvl3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3pPr>
            <a:lvl4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4pPr>
            <a:lvl5pPr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5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193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2"/>
          <p:cNvSpPr>
            <a:spLocks noGrp="1"/>
          </p:cNvSpPr>
          <p:nvPr>
            <p:ph type="title"/>
          </p:nvPr>
        </p:nvSpPr>
        <p:spPr>
          <a:xfrm>
            <a:off x="252047" y="125700"/>
            <a:ext cx="7976089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08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52047" y="548610"/>
            <a:ext cx="7976089" cy="360040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5A5A5A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42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189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ítulo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046" y="1124680"/>
            <a:ext cx="8639908" cy="360050"/>
          </a:xfrm>
        </p:spPr>
        <p:txBody>
          <a:bodyPr anchor="ctr"/>
          <a:lstStyle>
            <a:lvl1pPr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23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e título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046" y="1124685"/>
            <a:ext cx="8639908" cy="359993"/>
          </a:xfrm>
        </p:spPr>
        <p:txBody>
          <a:bodyPr anchor="ctr"/>
          <a:lstStyle>
            <a:lvl1pPr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52047" y="548600"/>
            <a:ext cx="7976089" cy="360040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5A5A5A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42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00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títulos das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7"/>
          <p:cNvSpPr>
            <a:spLocks noGrp="1"/>
          </p:cNvSpPr>
          <p:nvPr>
            <p:ph sz="quarter" idx="14"/>
          </p:nvPr>
        </p:nvSpPr>
        <p:spPr>
          <a:xfrm>
            <a:off x="251402" y="1124685"/>
            <a:ext cx="2791385" cy="359981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3" name="Espaço Reservado para Conteúdo 7"/>
          <p:cNvSpPr>
            <a:spLocks noGrp="1"/>
          </p:cNvSpPr>
          <p:nvPr>
            <p:ph sz="quarter" idx="15"/>
          </p:nvPr>
        </p:nvSpPr>
        <p:spPr>
          <a:xfrm>
            <a:off x="3176308" y="1124685"/>
            <a:ext cx="2791385" cy="359981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6"/>
          </p:nvPr>
        </p:nvSpPr>
        <p:spPr>
          <a:xfrm>
            <a:off x="6101215" y="1124685"/>
            <a:ext cx="2791385" cy="359981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</p:txBody>
      </p:sp>
      <p:sp>
        <p:nvSpPr>
          <p:cNvPr id="6" name="Espaço Reservado para Título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7976090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03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e título de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044" y="1124680"/>
            <a:ext cx="4186606" cy="359994"/>
          </a:xfrm>
        </p:spPr>
        <p:txBody>
          <a:bodyPr anchor="ctr"/>
          <a:lstStyle>
            <a:lvl1pPr marL="0" indent="0"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1"/>
          </p:nvPr>
        </p:nvSpPr>
        <p:spPr>
          <a:xfrm>
            <a:off x="4705350" y="1124680"/>
            <a:ext cx="4187250" cy="359994"/>
          </a:xfrm>
        </p:spPr>
        <p:txBody>
          <a:bodyPr anchor="ctr"/>
          <a:lstStyle>
            <a:lvl1pPr marL="0" indent="0">
              <a:buClr>
                <a:srgbClr val="1D4080"/>
              </a:buClr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1D4080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8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252046" y="548600"/>
            <a:ext cx="7976088" cy="360040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rgbClr val="5A5A5A"/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Título 2"/>
          <p:cNvSpPr>
            <a:spLocks noGrp="1"/>
          </p:cNvSpPr>
          <p:nvPr>
            <p:ph type="title"/>
          </p:nvPr>
        </p:nvSpPr>
        <p:spPr>
          <a:xfrm>
            <a:off x="252047" y="125700"/>
            <a:ext cx="7976089" cy="42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84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46" y="1124680"/>
            <a:ext cx="8639908" cy="50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cxnSp>
        <p:nvCxnSpPr>
          <p:cNvPr id="9" name="Straight Connector 6"/>
          <p:cNvCxnSpPr/>
          <p:nvPr userDrawn="1"/>
        </p:nvCxnSpPr>
        <p:spPr bwMode="auto">
          <a:xfrm>
            <a:off x="252600" y="6348780"/>
            <a:ext cx="864000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252600" y="125700"/>
            <a:ext cx="7975536" cy="782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2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200" b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D408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D408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D408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D4080"/>
          </a:solidFill>
          <a:latin typeface="Tahoma" pitchFamily="34" charset="0"/>
        </a:defRPr>
      </a:lvl9pPr>
    </p:titleStyle>
    <p:bodyStyle>
      <a:lvl1pPr marL="180975" indent="-180975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rgbClr val="5A5A5A"/>
          </a:solidFill>
          <a:latin typeface="+mn-lt"/>
          <a:ea typeface="+mn-ea"/>
          <a:cs typeface="Arial" pitchFamily="34" charset="0"/>
        </a:defRPr>
      </a:lvl1pPr>
      <a:lvl2pPr marL="612775" indent="-168275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rgbClr val="5A5A5A"/>
          </a:solidFill>
          <a:latin typeface="+mn-lt"/>
          <a:cs typeface="Arial" pitchFamily="34" charset="0"/>
        </a:defRPr>
      </a:lvl2pPr>
      <a:lvl3pPr marL="949325" indent="-157163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rgbClr val="5A5A5A"/>
          </a:solidFill>
          <a:latin typeface="+mn-lt"/>
          <a:cs typeface="Arial" pitchFamily="34" charset="0"/>
        </a:defRPr>
      </a:lvl3pPr>
      <a:lvl4pPr marL="1285875" indent="-157163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rgbClr val="5A5A5A"/>
          </a:solidFill>
          <a:latin typeface="+mn-lt"/>
          <a:cs typeface="Arial" pitchFamily="34" charset="0"/>
        </a:defRPr>
      </a:lvl4pPr>
      <a:lvl5pPr marL="1693863" indent="-2286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rgbClr val="5A5A5A"/>
          </a:solidFill>
          <a:latin typeface="+mn-lt"/>
          <a:cs typeface="Arial" pitchFamily="34" charset="0"/>
        </a:defRPr>
      </a:lvl5pPr>
      <a:lvl6pPr marL="2151063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1D4080"/>
        </a:buClr>
        <a:buFont typeface="Wingdings" pitchFamily="2" charset="2"/>
        <a:buChar char="§"/>
        <a:defRPr sz="1400">
          <a:solidFill>
            <a:srgbClr val="818181"/>
          </a:solidFill>
          <a:latin typeface="+mn-lt"/>
        </a:defRPr>
      </a:lvl6pPr>
      <a:lvl7pPr marL="2608263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1D4080"/>
        </a:buClr>
        <a:buFont typeface="Wingdings" pitchFamily="2" charset="2"/>
        <a:buChar char="§"/>
        <a:defRPr sz="1400">
          <a:solidFill>
            <a:srgbClr val="818181"/>
          </a:solidFill>
          <a:latin typeface="+mn-lt"/>
        </a:defRPr>
      </a:lvl7pPr>
      <a:lvl8pPr marL="3065463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1D4080"/>
        </a:buClr>
        <a:buFont typeface="Wingdings" pitchFamily="2" charset="2"/>
        <a:buChar char="§"/>
        <a:defRPr sz="1400">
          <a:solidFill>
            <a:srgbClr val="818181"/>
          </a:solidFill>
          <a:latin typeface="+mn-lt"/>
        </a:defRPr>
      </a:lvl8pPr>
      <a:lvl9pPr marL="3522663" indent="-228600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1D4080"/>
        </a:buClr>
        <a:buFont typeface="Wingdings" pitchFamily="2" charset="2"/>
        <a:buChar char="§"/>
        <a:defRPr sz="1400">
          <a:solidFill>
            <a:srgbClr val="81818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uffingtonpost.com/entry/greece-pension-crisis_us_56c33e8be4b0b40245c7dc9e" TargetMode="External"/><Relationship Id="rId4" Type="http://schemas.openxmlformats.org/officeDocument/2006/relationships/hyperlink" Target="http://g1.globo.com/economia/noticia/2016/01/manifestantes-protestam-na-grecia-contra-reforma-da-previdenci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0" y="1196690"/>
            <a:ext cx="9144000" cy="51762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57842" y="4414114"/>
            <a:ext cx="179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F79441"/>
                </a:solidFill>
                <a:cs typeface="Arial" charset="0"/>
              </a:rPr>
              <a:t>Junho, 2016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93" y="1992091"/>
            <a:ext cx="5177194" cy="17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/>
              <a:t>Se ainda somos um país jovem, por que os gastos com pensões são um problema no Brasil?</a:t>
            </a:r>
          </a:p>
        </p:txBody>
      </p:sp>
      <p:sp>
        <p:nvSpPr>
          <p:cNvPr id="7" name="Retângulo de cantos arredondados 4"/>
          <p:cNvSpPr/>
          <p:nvPr/>
        </p:nvSpPr>
        <p:spPr bwMode="auto">
          <a:xfrm>
            <a:off x="5103766" y="2262438"/>
            <a:ext cx="2392948" cy="64809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Previdência Complementar/Privada</a:t>
            </a:r>
          </a:p>
        </p:txBody>
      </p:sp>
      <p:sp>
        <p:nvSpPr>
          <p:cNvPr id="8" name="Retângulo de cantos arredondados 4"/>
          <p:cNvSpPr/>
          <p:nvPr/>
        </p:nvSpPr>
        <p:spPr bwMode="auto">
          <a:xfrm>
            <a:off x="2004504" y="2265125"/>
            <a:ext cx="2235142" cy="64809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Previdência Social Básica</a:t>
            </a:r>
          </a:p>
        </p:txBody>
      </p:sp>
      <p:sp>
        <p:nvSpPr>
          <p:cNvPr id="47" name="Retângulo de cantos arredondados 4"/>
          <p:cNvSpPr/>
          <p:nvPr/>
        </p:nvSpPr>
        <p:spPr bwMode="auto">
          <a:xfrm>
            <a:off x="1049049" y="3446947"/>
            <a:ext cx="1688123" cy="94977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Regime Próprio de Previdência Social (RPPS)</a:t>
            </a:r>
          </a:p>
        </p:txBody>
      </p:sp>
      <p:sp>
        <p:nvSpPr>
          <p:cNvPr id="48" name="Retângulo de cantos arredondados 4"/>
          <p:cNvSpPr/>
          <p:nvPr/>
        </p:nvSpPr>
        <p:spPr bwMode="auto">
          <a:xfrm>
            <a:off x="3574938" y="3446890"/>
            <a:ext cx="1688123" cy="94977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Regime Geral de Previdência Social (RGPS)</a:t>
            </a:r>
          </a:p>
        </p:txBody>
      </p:sp>
      <p:sp>
        <p:nvSpPr>
          <p:cNvPr id="49" name="Retângulo de cantos arredondados 4"/>
          <p:cNvSpPr/>
          <p:nvPr/>
        </p:nvSpPr>
        <p:spPr bwMode="auto">
          <a:xfrm>
            <a:off x="2805080" y="1268700"/>
            <a:ext cx="3947510" cy="44995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Previdência Social no Brasil</a:t>
            </a:r>
          </a:p>
        </p:txBody>
      </p:sp>
      <p:cxnSp>
        <p:nvCxnSpPr>
          <p:cNvPr id="51" name="Elbow Connector 50"/>
          <p:cNvCxnSpPr>
            <a:stCxn id="49" idx="2"/>
            <a:endCxn id="8" idx="0"/>
          </p:cNvCxnSpPr>
          <p:nvPr/>
        </p:nvCxnSpPr>
        <p:spPr bwMode="auto">
          <a:xfrm rot="5400000">
            <a:off x="3677219" y="1163509"/>
            <a:ext cx="546475" cy="1656759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9" idx="2"/>
            <a:endCxn id="7" idx="0"/>
          </p:cNvCxnSpPr>
          <p:nvPr/>
        </p:nvCxnSpPr>
        <p:spPr bwMode="auto">
          <a:xfrm rot="16200000" flipH="1">
            <a:off x="5267643" y="1229841"/>
            <a:ext cx="543788" cy="152140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2"/>
            <a:endCxn id="47" idx="0"/>
          </p:cNvCxnSpPr>
          <p:nvPr/>
        </p:nvCxnSpPr>
        <p:spPr bwMode="auto">
          <a:xfrm rot="5400000">
            <a:off x="2240727" y="2565599"/>
            <a:ext cx="533732" cy="1228964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8" idx="2"/>
            <a:endCxn id="48" idx="0"/>
          </p:cNvCxnSpPr>
          <p:nvPr/>
        </p:nvCxnSpPr>
        <p:spPr bwMode="auto">
          <a:xfrm rot="16200000" flipH="1">
            <a:off x="3503702" y="2531591"/>
            <a:ext cx="533675" cy="1296925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tângulo 4"/>
          <p:cNvSpPr/>
          <p:nvPr/>
        </p:nvSpPr>
        <p:spPr>
          <a:xfrm>
            <a:off x="704263" y="4471938"/>
            <a:ext cx="2338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aseline="30000" dirty="0">
                <a:solidFill>
                  <a:srgbClr val="5A5A5A"/>
                </a:solidFill>
                <a:cs typeface="Arial" charset="0"/>
              </a:rPr>
              <a:t>Servidores públicos civis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aseline="30000" dirty="0">
                <a:solidFill>
                  <a:srgbClr val="5A5A5A"/>
                </a:solidFill>
                <a:cs typeface="Arial" charset="0"/>
              </a:rPr>
              <a:t>(3,4 milhões de beneficiários)</a:t>
            </a:r>
          </a:p>
        </p:txBody>
      </p:sp>
      <p:sp>
        <p:nvSpPr>
          <p:cNvPr id="94" name="Retângulo 4"/>
          <p:cNvSpPr/>
          <p:nvPr/>
        </p:nvSpPr>
        <p:spPr>
          <a:xfrm>
            <a:off x="3242585" y="4455033"/>
            <a:ext cx="245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aseline="30000" dirty="0">
                <a:solidFill>
                  <a:srgbClr val="5A5A5A"/>
                </a:solidFill>
                <a:cs typeface="Arial" charset="0"/>
              </a:rPr>
              <a:t>População brasileira em geral </a:t>
            </a:r>
            <a:br>
              <a:rPr lang="pt-BR" baseline="30000" dirty="0">
                <a:solidFill>
                  <a:srgbClr val="5A5A5A"/>
                </a:solidFill>
                <a:cs typeface="Arial" charset="0"/>
              </a:rPr>
            </a:br>
            <a:r>
              <a:rPr lang="pt-BR" baseline="30000" dirty="0">
                <a:solidFill>
                  <a:srgbClr val="5A5A5A"/>
                </a:solidFill>
                <a:cs typeface="Arial" charset="0"/>
              </a:rPr>
              <a:t>(24,7 milhões de beneficiários)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baseline="3000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95" name="Retângulo de cantos arredondados 15"/>
          <p:cNvSpPr/>
          <p:nvPr/>
        </p:nvSpPr>
        <p:spPr bwMode="auto">
          <a:xfrm>
            <a:off x="532818" y="5161204"/>
            <a:ext cx="8078365" cy="7841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Privilegiaremos a avaliação da Previdência Social Básica, </a:t>
            </a:r>
            <a:b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</a:b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que possui impactos fiscais diretos para a União</a:t>
            </a:r>
          </a:p>
        </p:txBody>
      </p:sp>
      <p:sp>
        <p:nvSpPr>
          <p:cNvPr id="98" name="TextBox 6"/>
          <p:cNvSpPr txBox="1"/>
          <p:nvPr/>
        </p:nvSpPr>
        <p:spPr>
          <a:xfrm>
            <a:off x="221256" y="6094896"/>
            <a:ext cx="5814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Anuário Estatístico da Previdência Social 2014 e Itaú Asset Management. Data Base: Outubro de 2016</a:t>
            </a:r>
            <a:endParaRPr lang="en-US" sz="900" dirty="0">
              <a:solidFill>
                <a:srgbClr val="5A5A5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 ainda somos um país jovem, por que os gastos com pensões são um problema no Brasil?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23950"/>
            <a:ext cx="8639908" cy="5041900"/>
          </a:xfrm>
        </p:spPr>
        <p:txBody>
          <a:bodyPr/>
          <a:lstStyle/>
          <a:p>
            <a:r>
              <a:rPr lang="pt-BR" smtClean="0"/>
              <a:t>Destaques positivos</a:t>
            </a:r>
          </a:p>
          <a:p>
            <a:pPr lvl="1"/>
            <a:r>
              <a:rPr lang="pt-BR" smtClean="0"/>
              <a:t>Alto nível de cobertura e de reposição da renda contribui para a redução da pobreza na velhice</a:t>
            </a:r>
            <a:br>
              <a:rPr lang="pt-BR" smtClean="0"/>
            </a:br>
            <a:endParaRPr lang="pt-BR" smtClean="0"/>
          </a:p>
          <a:p>
            <a:r>
              <a:rPr lang="pt-BR" smtClean="0"/>
              <a:t>Destaques negativos</a:t>
            </a:r>
          </a:p>
          <a:p>
            <a:pPr lvl="1"/>
            <a:r>
              <a:rPr lang="pt-BR" smtClean="0"/>
              <a:t>Existência de regras diferenciadas torna o sistema complexo</a:t>
            </a:r>
          </a:p>
          <a:p>
            <a:pPr lvl="1"/>
            <a:r>
              <a:rPr lang="pt-BR" smtClean="0"/>
              <a:t>Idade efetiva de aposentadoria é baixa, inconsistente com aumento da expectativa de vida</a:t>
            </a:r>
          </a:p>
          <a:p>
            <a:pPr lvl="1"/>
            <a:r>
              <a:rPr lang="pt-BR" smtClean="0"/>
              <a:t>Modelo de repartição é insustentável em contexto de rápido envelhecimento da população</a:t>
            </a:r>
          </a:p>
          <a:p>
            <a:pPr lvl="1"/>
            <a:r>
              <a:rPr lang="pt-BR" smtClean="0"/>
              <a:t>Vinculação do piso previdenciário ao salário mínimo gera um subsídio cruzado entre contribuintes e beneficiários </a:t>
            </a:r>
            <a:endParaRPr lang="pt-BR" dirty="0" smtClean="0"/>
          </a:p>
        </p:txBody>
      </p:sp>
      <p:sp>
        <p:nvSpPr>
          <p:cNvPr id="98" name="TextBox 6"/>
          <p:cNvSpPr txBox="1"/>
          <p:nvPr/>
        </p:nvSpPr>
        <p:spPr>
          <a:xfrm>
            <a:off x="221256" y="6094896"/>
            <a:ext cx="44678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Brito e </a:t>
            </a:r>
            <a:r>
              <a:rPr lang="pt-BR" sz="900" dirty="0" err="1">
                <a:solidFill>
                  <a:srgbClr val="5A5A5A"/>
                </a:solidFill>
                <a:cs typeface="Arial" charset="0"/>
              </a:rPr>
              <a:t>Minari</a:t>
            </a:r>
            <a:r>
              <a:rPr lang="pt-BR" sz="900" dirty="0">
                <a:solidFill>
                  <a:srgbClr val="5A5A5A"/>
                </a:solidFill>
                <a:cs typeface="Arial" charset="0"/>
              </a:rPr>
              <a:t> (2015) e Itaú Asset Management. Data Base: Outubro de 2016</a:t>
            </a:r>
            <a:endParaRPr lang="en-US" sz="90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7" name="Retângulo de cantos arredondados 15"/>
          <p:cNvSpPr/>
          <p:nvPr/>
        </p:nvSpPr>
        <p:spPr bwMode="auto">
          <a:xfrm>
            <a:off x="532818" y="5229200"/>
            <a:ext cx="8078365" cy="7984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Sistema vigente é tão benevolente que especialistas afirmam que a estratégia ótima para grande parte da população seria não guardar dinheiro para a aposentadoria</a:t>
            </a:r>
          </a:p>
        </p:txBody>
      </p:sp>
    </p:spTree>
    <p:extLst>
      <p:ext uri="{BB962C8B-B14F-4D97-AF65-F5344CB8AC3E}">
        <p14:creationId xmlns:p14="http://schemas.microsoft.com/office/powerpoint/2010/main" val="25844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Do ponto de vista federal, ambos os pilares continuarão deficitários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" y="549278"/>
            <a:ext cx="7976089" cy="358775"/>
          </a:xfrm>
        </p:spPr>
        <p:txBody>
          <a:bodyPr/>
          <a:lstStyle/>
          <a:p>
            <a:r>
              <a:rPr lang="pt-BR" smtClean="0"/>
              <a:t>O rombo associado a estes pilares deverá mais que triplicar nos próximos 35 anos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215889" y="5993300"/>
            <a:ext cx="647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Projeto de Lei de Diretrizes Orçamentárias de 2017 (PLDO) e Itaú Asset Management.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094879"/>
              </p:ext>
            </p:extLst>
          </p:nvPr>
        </p:nvGraphicFramePr>
        <p:xfrm>
          <a:off x="511675" y="1368140"/>
          <a:ext cx="8120651" cy="364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 bwMode="auto">
          <a:xfrm>
            <a:off x="571307" y="1124680"/>
            <a:ext cx="3390009" cy="4869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163358"/>
                </a:solidFill>
                <a:cs typeface="Arial" charset="0"/>
              </a:rPr>
              <a:t>Resultado da Previdência </a:t>
            </a:r>
            <a:br>
              <a:rPr lang="pt-BR" sz="1200" b="1" dirty="0">
                <a:solidFill>
                  <a:srgbClr val="163358"/>
                </a:solidFill>
                <a:cs typeface="Arial" charset="0"/>
              </a:rPr>
            </a:br>
            <a:r>
              <a:rPr lang="pt-BR" sz="1200" b="1" dirty="0">
                <a:solidFill>
                  <a:srgbClr val="163358"/>
                </a:solidFill>
                <a:cs typeface="Arial" charset="0"/>
              </a:rPr>
              <a:t>Déficit do RGPS e do RPPS (%do total)</a:t>
            </a:r>
          </a:p>
        </p:txBody>
      </p:sp>
      <p:sp>
        <p:nvSpPr>
          <p:cNvPr id="8" name="Retângulo de cantos arredondados 15"/>
          <p:cNvSpPr/>
          <p:nvPr/>
        </p:nvSpPr>
        <p:spPr bwMode="auto">
          <a:xfrm>
            <a:off x="532818" y="5085230"/>
            <a:ext cx="8078365" cy="7395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charset="0"/>
              </a:rPr>
              <a:t>Projeções mostram que o déficit do Regime Geral de Previdência Social (RGPS) responderá pela maior parte dos gastos públicos com previdência da União</a:t>
            </a:r>
          </a:p>
        </p:txBody>
      </p:sp>
    </p:spTree>
    <p:extLst>
      <p:ext uri="{BB962C8B-B14F-4D97-AF65-F5344CB8AC3E}">
        <p14:creationId xmlns:p14="http://schemas.microsoft.com/office/powerpoint/2010/main" val="12858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 bwMode="auto">
          <a:xfrm>
            <a:off x="0" y="1340710"/>
            <a:ext cx="9144000" cy="47378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2" y="1740113"/>
            <a:ext cx="7767064" cy="408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mtClean="0"/>
              <a:t>Cenários precisam ser sensibilizados por fatores demográficos, macroeconômicos e pelo próprio ordenamento jurídico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Como podemos estimar o déficit do RGPS? </a:t>
            </a:r>
            <a:endParaRPr lang="pt-B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34172" y="6106561"/>
            <a:ext cx="3294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Itaú Asset Management. Data Base: Outubro de 2016</a:t>
            </a:r>
            <a:endParaRPr lang="en-US" sz="900" dirty="0">
              <a:solidFill>
                <a:srgbClr val="5A5A5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0" y="980660"/>
            <a:ext cx="9144000" cy="24483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Déficit do RGPS praticamente triplicará entre 2015 e 2060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Cenário Base contempla um forte aumento dos gastos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00" y="6005032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Itaú Asset Management.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648983"/>
              </p:ext>
            </p:extLst>
          </p:nvPr>
        </p:nvGraphicFramePr>
        <p:xfrm>
          <a:off x="2482180" y="1285262"/>
          <a:ext cx="5966293" cy="193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382842"/>
              </p:ext>
            </p:extLst>
          </p:nvPr>
        </p:nvGraphicFramePr>
        <p:xfrm>
          <a:off x="2511408" y="3614924"/>
          <a:ext cx="5858279" cy="233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583755" y="1285265"/>
            <a:ext cx="1794711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b="1" baseline="30000" dirty="0">
                <a:solidFill>
                  <a:srgbClr val="163358"/>
                </a:solidFill>
                <a:cs typeface="Arial" charset="0"/>
              </a:rPr>
              <a:t>Cenário Base para a relação entre Contribuintes e Beneficiários do INSS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4342" y="3659835"/>
            <a:ext cx="1994123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b="1" baseline="30000" dirty="0">
                <a:solidFill>
                  <a:srgbClr val="163358"/>
                </a:solidFill>
                <a:cs typeface="Arial" charset="0"/>
              </a:rPr>
              <a:t>Cenário Base para a Arrecadação e as Despesas do INSS </a:t>
            </a:r>
            <a:br>
              <a:rPr lang="pt-BR" b="1" baseline="30000" dirty="0">
                <a:solidFill>
                  <a:srgbClr val="163358"/>
                </a:solidFill>
                <a:cs typeface="Arial" charset="0"/>
              </a:rPr>
            </a:br>
            <a:r>
              <a:rPr lang="pt-BR" b="1" baseline="30000" dirty="0">
                <a:solidFill>
                  <a:srgbClr val="163358"/>
                </a:solidFill>
                <a:cs typeface="Arial" charset="0"/>
              </a:rPr>
              <a:t>(% do PIB)</a:t>
            </a:r>
          </a:p>
        </p:txBody>
      </p:sp>
    </p:spTree>
    <p:extLst>
      <p:ext uri="{BB962C8B-B14F-4D97-AF65-F5344CB8AC3E}">
        <p14:creationId xmlns:p14="http://schemas.microsoft.com/office/powerpoint/2010/main" val="13801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1076610" y="3303112"/>
            <a:ext cx="7749520" cy="24267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89932" y="3098899"/>
            <a:ext cx="475244" cy="2922463"/>
            <a:chOff x="651478" y="1700760"/>
            <a:chExt cx="514848" cy="1242303"/>
          </a:xfrm>
        </p:grpSpPr>
        <p:sp>
          <p:nvSpPr>
            <p:cNvPr id="21" name="Elipse 20"/>
            <p:cNvSpPr/>
            <p:nvPr/>
          </p:nvSpPr>
          <p:spPr bwMode="auto">
            <a:xfrm>
              <a:off x="840117" y="1844780"/>
              <a:ext cx="317896" cy="9420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50800" algn="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Retângulo 24"/>
            <p:cNvSpPr/>
            <p:nvPr/>
          </p:nvSpPr>
          <p:spPr bwMode="auto">
            <a:xfrm>
              <a:off x="651478" y="1700760"/>
              <a:ext cx="514848" cy="12423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23" name="Elipse 22"/>
          <p:cNvSpPr/>
          <p:nvPr/>
        </p:nvSpPr>
        <p:spPr bwMode="auto">
          <a:xfrm>
            <a:off x="771734" y="2380054"/>
            <a:ext cx="293442" cy="77634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50800" algn="l" rotWithShape="0">
              <a:prstClr val="black">
                <a:alpha val="37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589932" y="2115860"/>
            <a:ext cx="475244" cy="1187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1076610" y="2444260"/>
            <a:ext cx="7749520" cy="6546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Cenários alternativos são baseados em dois grandes temas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00" y="5998334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Itaú Asset Management.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66730"/>
              </p:ext>
            </p:extLst>
          </p:nvPr>
        </p:nvGraphicFramePr>
        <p:xfrm>
          <a:off x="3508467" y="1484733"/>
          <a:ext cx="5317661" cy="4320601"/>
        </p:xfrm>
        <a:graphic>
          <a:graphicData uri="http://schemas.openxmlformats.org/drawingml/2006/table">
            <a:tbl>
              <a:tblPr/>
              <a:tblGrid>
                <a:gridCol w="531767"/>
                <a:gridCol w="2459419"/>
                <a:gridCol w="450585"/>
                <a:gridCol w="375178"/>
                <a:gridCol w="375178"/>
                <a:gridCol w="375178"/>
                <a:gridCol w="375178"/>
                <a:gridCol w="375178"/>
              </a:tblGrid>
              <a:tr h="3125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Cenário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Medida</a:t>
                      </a:r>
                    </a:p>
                  </a:txBody>
                  <a:tcPr marL="77449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</a:tr>
              <a:tr h="5975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163358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Cenário Base - Sem Reformas</a:t>
                      </a:r>
                    </a:p>
                  </a:txBody>
                  <a:tcPr marL="77449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-5,8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-6,0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-6,0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163358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Desvinculação do Piso da Previdência em Relação ao Salário Mínimo a partir de 2019</a:t>
                      </a:r>
                    </a:p>
                  </a:txBody>
                  <a:tcPr marL="7744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-2,5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-1,7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163358"/>
                          </a:solidFill>
                          <a:effectLst/>
                          <a:latin typeface="Arial"/>
                        </a:rPr>
                        <a:t>2A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Idade Mínima de 65 Anos para Homens e 60 Anos Para Mulheres no Regime Urbano,</a:t>
                      </a:r>
                      <a:b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60 Anos para Homens e 55 Anos para Mulheres no Regime Rural a Partir de 2018</a:t>
                      </a:r>
                    </a:p>
                  </a:txBody>
                  <a:tcPr marL="7744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-5,2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163358"/>
                          </a:solidFill>
                          <a:effectLst/>
                          <a:latin typeface="Arial"/>
                        </a:rPr>
                        <a:t>2B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Idade Mínima de 65 Anos para Homens e 60 Anos Para Mulheres nos Regimes Urbano e Rural a Partir de 2018</a:t>
                      </a:r>
                    </a:p>
                  </a:txBody>
                  <a:tcPr marL="7744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8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163358"/>
                          </a:solidFill>
                          <a:effectLst/>
                          <a:latin typeface="Arial"/>
                        </a:rPr>
                        <a:t>2C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Idade Mínima de 65 Anos para Homens e Mulheres nos Regimes Urbano e Rural a Partir de 2018</a:t>
                      </a:r>
                    </a:p>
                  </a:txBody>
                  <a:tcPr marL="77449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-1,1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-3,4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-4,4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115521" y="2500591"/>
            <a:ext cx="1994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aseline="30000" dirty="0">
                <a:solidFill>
                  <a:srgbClr val="5A5A5A"/>
                </a:solidFill>
                <a:cs typeface="Arial" charset="0"/>
              </a:rPr>
              <a:t>Desvinculação do piso dos benefícios previdenciário do salário-mínimo.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15521" y="3709415"/>
            <a:ext cx="1994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aseline="30000" dirty="0">
                <a:solidFill>
                  <a:srgbClr val="5A5A5A"/>
                </a:solidFill>
                <a:cs typeface="Arial" charset="0"/>
              </a:rPr>
              <a:t>Estabelecimento de uma idade mínima para a aposentadoria, com a equalização dos requerimentos mínimos para o acesso ao sistema por gênero, profissão e domicílio.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05004" y="2154529"/>
            <a:ext cx="475244" cy="1227403"/>
            <a:chOff x="667806" y="1700760"/>
            <a:chExt cx="514848" cy="1242303"/>
          </a:xfrm>
        </p:grpSpPr>
        <p:sp>
          <p:nvSpPr>
            <p:cNvPr id="12" name="Elipse 11"/>
            <p:cNvSpPr/>
            <p:nvPr/>
          </p:nvSpPr>
          <p:spPr bwMode="auto">
            <a:xfrm>
              <a:off x="831953" y="1844780"/>
              <a:ext cx="317896" cy="94209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1600" dist="50800" algn="l" rotWithShape="0">
                <a:prstClr val="black">
                  <a:alpha val="37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Retângulo 12"/>
            <p:cNvSpPr/>
            <p:nvPr/>
          </p:nvSpPr>
          <p:spPr bwMode="auto">
            <a:xfrm>
              <a:off x="667806" y="1700760"/>
              <a:ext cx="514848" cy="12423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" y="2509206"/>
            <a:ext cx="204976" cy="49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54" y="4077090"/>
            <a:ext cx="317504" cy="4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ângulo 2"/>
          <p:cNvSpPr/>
          <p:nvPr/>
        </p:nvSpPr>
        <p:spPr>
          <a:xfrm>
            <a:off x="450814" y="908651"/>
            <a:ext cx="628142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baseline="30000" dirty="0">
                <a:solidFill>
                  <a:srgbClr val="163358"/>
                </a:solidFill>
                <a:cs typeface="Arial" charset="0"/>
              </a:rPr>
              <a:t>Cenários para o Resultado Consolidado do RGPS </a:t>
            </a:r>
            <a:r>
              <a:rPr lang="pt-BR" sz="2400" baseline="30000" dirty="0">
                <a:solidFill>
                  <a:srgbClr val="163358"/>
                </a:solidFill>
                <a:cs typeface="Arial" charset="0"/>
              </a:rPr>
              <a:t>(% do PIB)</a:t>
            </a:r>
          </a:p>
        </p:txBody>
      </p:sp>
    </p:spTree>
    <p:extLst>
      <p:ext uri="{BB962C8B-B14F-4D97-AF65-F5344CB8AC3E}">
        <p14:creationId xmlns:p14="http://schemas.microsoft.com/office/powerpoint/2010/main" val="24936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Resultado irá convergir no longo prazo, mas desequilíbrios ao longo do caminho pressionarão as contas públicas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46" y="125700"/>
            <a:ext cx="8108788" cy="4229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Além das novas regras, será preciso avaliar como será a transição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00" y="5982006"/>
            <a:ext cx="329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Itaú Asset Management.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03871"/>
              </p:ext>
            </p:extLst>
          </p:nvPr>
        </p:nvGraphicFramePr>
        <p:xfrm>
          <a:off x="716696" y="1787070"/>
          <a:ext cx="7644136" cy="4032562"/>
        </p:xfrm>
        <a:graphic>
          <a:graphicData uri="http://schemas.openxmlformats.org/drawingml/2006/table">
            <a:tbl>
              <a:tblPr/>
              <a:tblGrid>
                <a:gridCol w="351630"/>
                <a:gridCol w="3348134"/>
                <a:gridCol w="458648"/>
                <a:gridCol w="580954"/>
                <a:gridCol w="580954"/>
                <a:gridCol w="580954"/>
                <a:gridCol w="580954"/>
                <a:gridCol w="580954"/>
                <a:gridCol w="580954"/>
              </a:tblGrid>
              <a:tr h="5376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E06A0A"/>
                          </a:solidFill>
                          <a:effectLst/>
                          <a:latin typeface="Arial"/>
                        </a:rPr>
                        <a:t>2030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Tempo para a Transição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</a:tr>
              <a:tr h="322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Idade Mínima Homens/Mulheres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65/65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65/60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Desvinculação do Salário Mínimo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Não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-3,6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-3,8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-3,9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-2,0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-2,4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-2,5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-2,5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02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E06A0A"/>
                          </a:solidFill>
                          <a:effectLst/>
                          <a:latin typeface="Arial"/>
                        </a:rPr>
                        <a:t>2060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Tempo para a Transição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</a:tr>
              <a:tr h="3226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Idade Mínima Homens/Mulheres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65/65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65/60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7800" indent="0"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Desvinculação do Salário Mínimo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Não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-4,2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7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5A5A5A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/>
                        </a:rPr>
                        <a:t>-0,8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 bwMode="auto">
          <a:xfrm>
            <a:off x="650226" y="1412720"/>
            <a:ext cx="3849766" cy="3023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163358"/>
                </a:solidFill>
                <a:cs typeface="Arial" charset="0"/>
              </a:rPr>
              <a:t>Resultado Consolidado do RGPS (% do PIB)</a:t>
            </a:r>
          </a:p>
        </p:txBody>
      </p:sp>
    </p:spTree>
    <p:extLst>
      <p:ext uri="{BB962C8B-B14F-4D97-AF65-F5344CB8AC3E}">
        <p14:creationId xmlns:p14="http://schemas.microsoft.com/office/powerpoint/2010/main" val="2328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 Reforma da Previdência é essencial para garantir a viabilidade do regra do Teto de Gastos no longo prazo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Tendência de forte aumento dos gastos exige uma resposta célere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00" y="5990170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Projeções estão sujeitas a mudanças. Fonte: Banco Central do Brasil (BCB) e Itaú Asset Management.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588650"/>
              </p:ext>
            </p:extLst>
          </p:nvPr>
        </p:nvGraphicFramePr>
        <p:xfrm>
          <a:off x="604273" y="1268700"/>
          <a:ext cx="7935457" cy="460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0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6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8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252046" y="1052673"/>
            <a:ext cx="8639908" cy="792081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/>
              <a:t>sociedade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pt-BR" dirty="0" smtClean="0"/>
              <a:t>avaliar </a:t>
            </a:r>
            <a:r>
              <a:rPr lang="pt-BR" dirty="0"/>
              <a:t>a relação entre os </a:t>
            </a:r>
            <a:r>
              <a:rPr lang="pt-BR" dirty="0" smtClean="0"/>
              <a:t>custos e </a:t>
            </a:r>
            <a:r>
              <a:rPr lang="pt-BR" dirty="0"/>
              <a:t>os benefícios do </a:t>
            </a:r>
            <a:r>
              <a:rPr lang="pt-BR" dirty="0" smtClean="0"/>
              <a:t>atual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Previdência</a:t>
            </a:r>
            <a:r>
              <a:rPr lang="en-US" dirty="0"/>
              <a:t> </a:t>
            </a:r>
            <a:r>
              <a:rPr lang="en-US" dirty="0" smtClean="0"/>
              <a:t>Social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252046" y="1988801"/>
            <a:ext cx="8639908" cy="7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rgbClr val="5A5A5A"/>
                </a:solidFill>
                <a:latin typeface="+mn-lt"/>
                <a:ea typeface="+mn-ea"/>
                <a:cs typeface="Arial" pitchFamily="34" charset="0"/>
              </a:defRPr>
            </a:lvl1pPr>
            <a:lvl2pPr marL="612775" indent="-1682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2pPr>
            <a:lvl3pPr marL="949325" indent="-157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3pPr>
            <a:lvl4pPr marL="1285875" indent="-157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4pPr>
            <a:lvl5pPr marL="1693863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5pPr>
            <a:lvl6pPr marL="21510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6pPr>
            <a:lvl7pPr marL="26082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7pPr>
            <a:lvl8pPr marL="30654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8pPr>
            <a:lvl9pPr marL="35226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9pPr>
          </a:lstStyle>
          <a:p>
            <a:pPr>
              <a:buClr>
                <a:srgbClr val="163358"/>
              </a:buClr>
            </a:pPr>
            <a:r>
              <a:rPr lang="pt-BR" kern="0" dirty="0" smtClean="0"/>
              <a:t>A alternativa à reforma seria provavelmente uma pressão crescente sobre os gastos públicos</a:t>
            </a:r>
            <a:endParaRPr lang="en-US" kern="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0814" y="2815792"/>
            <a:ext cx="8144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5A5A5A"/>
                </a:solidFill>
                <a:cs typeface="Arial" charset="0"/>
              </a:rPr>
              <a:t>Maior dificuldade de redução do endividamento público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pt-BR" kern="0" dirty="0">
              <a:solidFill>
                <a:srgbClr val="5A5A5A"/>
              </a:solidFill>
              <a:cs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5A5A5A"/>
                </a:solidFill>
                <a:cs typeface="Arial" charset="0"/>
              </a:rPr>
              <a:t>Taxas de juros de longo prazo mais elevadas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pt-BR" kern="0" dirty="0">
              <a:solidFill>
                <a:srgbClr val="5A5A5A"/>
              </a:solidFill>
              <a:cs typeface="Arial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5A5A5A"/>
                </a:solidFill>
                <a:cs typeface="Arial" charset="0"/>
              </a:rPr>
              <a:t>Crescimento potencial menor</a:t>
            </a:r>
            <a:endParaRPr lang="en-US" kern="0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0" name="Retângulo 7"/>
          <p:cNvSpPr/>
          <p:nvPr/>
        </p:nvSpPr>
        <p:spPr>
          <a:xfrm>
            <a:off x="2" y="4941210"/>
            <a:ext cx="9161807" cy="792110"/>
          </a:xfrm>
          <a:prstGeom prst="rect">
            <a:avLst/>
          </a:prstGeom>
          <a:solidFill>
            <a:srgbClr val="16335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white"/>
                </a:solidFill>
              </a:rPr>
              <a:t>Cenário</a:t>
            </a:r>
            <a:r>
              <a:rPr lang="en-US" dirty="0">
                <a:solidFill>
                  <a:prstClr val="white"/>
                </a:solidFill>
              </a:rPr>
              <a:t> de </a:t>
            </a:r>
            <a:r>
              <a:rPr lang="en-US" dirty="0" err="1">
                <a:solidFill>
                  <a:prstClr val="white"/>
                </a:solidFill>
              </a:rPr>
              <a:t>deterioração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colocaria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pt-BR" dirty="0">
                <a:solidFill>
                  <a:prstClr val="white"/>
                </a:solidFill>
              </a:rPr>
              <a:t>em risco não só a sustentabilidade das contas públicas,</a:t>
            </a:r>
            <a:br>
              <a:rPr lang="pt-BR" dirty="0">
                <a:solidFill>
                  <a:prstClr val="white"/>
                </a:solidFill>
              </a:rPr>
            </a:br>
            <a:r>
              <a:rPr lang="pt-BR" dirty="0">
                <a:solidFill>
                  <a:prstClr val="white"/>
                </a:solidFill>
              </a:rPr>
              <a:t>como também </a:t>
            </a:r>
            <a:r>
              <a:rPr lang="pt-BR" b="1" dirty="0">
                <a:solidFill>
                  <a:prstClr val="white"/>
                </a:solidFill>
              </a:rPr>
              <a:t>o bem-estar dos cidadãos</a:t>
            </a:r>
          </a:p>
        </p:txBody>
      </p:sp>
    </p:spTree>
    <p:extLst>
      <p:ext uri="{BB962C8B-B14F-4D97-AF65-F5344CB8AC3E}">
        <p14:creationId xmlns:p14="http://schemas.microsoft.com/office/powerpoint/2010/main" val="31108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5" y="3645030"/>
            <a:ext cx="1140014" cy="146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A Previdência Social em um contexto de envelhecimento da população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221257" y="5854532"/>
            <a:ext cx="8737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G1 e </a:t>
            </a:r>
            <a:r>
              <a:rPr lang="pt-BR" sz="900" dirty="0" err="1">
                <a:solidFill>
                  <a:srgbClr val="5A5A5A"/>
                </a:solidFill>
                <a:cs typeface="Arial" charset="0"/>
              </a:rPr>
              <a:t>Huffington</a:t>
            </a:r>
            <a:r>
              <a:rPr lang="pt-BR" sz="900" dirty="0">
                <a:solidFill>
                  <a:srgbClr val="5A5A5A"/>
                </a:solidFill>
                <a:cs typeface="Arial" charset="0"/>
              </a:rPr>
              <a:t> Post (</a:t>
            </a:r>
            <a:r>
              <a:rPr lang="pt-BR" sz="900" dirty="0">
                <a:solidFill>
                  <a:srgbClr val="5A5A5A"/>
                </a:solidFill>
                <a:cs typeface="Arial" charset="0"/>
                <a:hlinkClick r:id="rId4"/>
              </a:rPr>
              <a:t>http://g1.globo.com/economia/noticia/2016/01/manifestantes-protestam-na-grecia-contra-reforma-da-previdencia.html</a:t>
            </a:r>
            <a:r>
              <a:rPr lang="pt-BR" sz="900" dirty="0">
                <a:solidFill>
                  <a:srgbClr val="5A5A5A"/>
                </a:solidFill>
                <a:cs typeface="Arial" charset="0"/>
              </a:rPr>
              <a:t> 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 </a:t>
            </a:r>
            <a:r>
              <a:rPr lang="pt-BR" sz="900" dirty="0">
                <a:solidFill>
                  <a:srgbClr val="5A5A5A"/>
                </a:solidFill>
                <a:cs typeface="Arial" charset="0"/>
                <a:hlinkClick r:id="rId5"/>
              </a:rPr>
              <a:t>http://www.huffingtonpost.com/entry/greece-pension-crisis_us_56c33e8be4b0b40245c7dc9e</a:t>
            </a:r>
            <a:r>
              <a:rPr lang="pt-BR" sz="900" dirty="0">
                <a:solidFill>
                  <a:srgbClr val="5A5A5A"/>
                </a:solidFill>
                <a:cs typeface="Arial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Data Base: Outubro de 2016</a:t>
            </a:r>
            <a:endParaRPr lang="en-US" sz="900" dirty="0">
              <a:solidFill>
                <a:srgbClr val="5A5A5A"/>
              </a:solidFill>
              <a:cs typeface="Arial" charset="0"/>
            </a:endParaRPr>
          </a:p>
        </p:txBody>
      </p:sp>
      <p:cxnSp>
        <p:nvCxnSpPr>
          <p:cNvPr id="13" name="Conector reto 7"/>
          <p:cNvCxnSpPr/>
          <p:nvPr/>
        </p:nvCxnSpPr>
        <p:spPr bwMode="auto">
          <a:xfrm flipV="1">
            <a:off x="1407752" y="1679939"/>
            <a:ext cx="6143142" cy="37448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tângulo de cantos arredondados 15"/>
          <p:cNvSpPr/>
          <p:nvPr/>
        </p:nvSpPr>
        <p:spPr bwMode="auto">
          <a:xfrm>
            <a:off x="1303107" y="1916792"/>
            <a:ext cx="1713861" cy="969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A5A5A"/>
                </a:solidFill>
                <a:cs typeface="Arial" charset="0"/>
              </a:rPr>
              <a:t>Especialistas intensificam críticas ao sistema de previdência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23" name="Retângulo de cantos arredondados 15"/>
          <p:cNvSpPr/>
          <p:nvPr/>
        </p:nvSpPr>
        <p:spPr bwMode="auto">
          <a:xfrm>
            <a:off x="3622395" y="1916792"/>
            <a:ext cx="1713861" cy="969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A5A5A"/>
                </a:solidFill>
                <a:cs typeface="Arial" charset="0"/>
              </a:rPr>
              <a:t>Tentativa de Reforma da Previdência Social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24" name="Retângulo de cantos arredondados 15"/>
          <p:cNvSpPr/>
          <p:nvPr/>
        </p:nvSpPr>
        <p:spPr bwMode="auto">
          <a:xfrm>
            <a:off x="1303107" y="1124683"/>
            <a:ext cx="1713861" cy="3538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A5A5A"/>
                </a:solidFill>
                <a:cs typeface="Arial" charset="0"/>
              </a:rPr>
              <a:t>1997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25" name="Retângulo de cantos arredondados 15"/>
          <p:cNvSpPr/>
          <p:nvPr/>
        </p:nvSpPr>
        <p:spPr bwMode="auto">
          <a:xfrm>
            <a:off x="3622395" y="1124683"/>
            <a:ext cx="1713861" cy="3538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A5A5A"/>
                </a:solidFill>
                <a:cs typeface="Arial" charset="0"/>
              </a:rPr>
              <a:t>2001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26" name="Retângulo de cantos arredondados 15"/>
          <p:cNvSpPr/>
          <p:nvPr/>
        </p:nvSpPr>
        <p:spPr bwMode="auto">
          <a:xfrm>
            <a:off x="5982267" y="1124683"/>
            <a:ext cx="1713861" cy="3538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A5A5A"/>
                </a:solidFill>
                <a:cs typeface="Arial" charset="0"/>
              </a:rPr>
              <a:t>2011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31" name="Retângulo de cantos arredondados 15"/>
          <p:cNvSpPr/>
          <p:nvPr/>
        </p:nvSpPr>
        <p:spPr bwMode="auto">
          <a:xfrm>
            <a:off x="5982267" y="1916792"/>
            <a:ext cx="1713861" cy="969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5A5A5A"/>
                </a:solidFill>
                <a:cs typeface="Arial" charset="0"/>
              </a:rPr>
              <a:t>Gastos públicos com pensões superam 10,5% do PIB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7" name="Retângulo de cantos arredondados 15"/>
          <p:cNvSpPr/>
          <p:nvPr/>
        </p:nvSpPr>
        <p:spPr bwMode="auto">
          <a:xfrm>
            <a:off x="1780229" y="3109899"/>
            <a:ext cx="6806975" cy="72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5A5A5A"/>
                </a:solidFill>
                <a:cs typeface="Arial" charset="0"/>
              </a:rPr>
              <a:t>“O atual sistema de previdência não é sustentável, nem justo, porque </a:t>
            </a:r>
            <a:r>
              <a:rPr lang="pt-BR" sz="1600" b="1" dirty="0">
                <a:solidFill>
                  <a:srgbClr val="5A5A5A"/>
                </a:solidFill>
                <a:cs typeface="Arial" charset="0"/>
              </a:rPr>
              <a:t>não oferece a mesma proteção para todos</a:t>
            </a:r>
            <a:r>
              <a:rPr lang="pt-BR" sz="1600" dirty="0">
                <a:solidFill>
                  <a:srgbClr val="5A5A5A"/>
                </a:solidFill>
                <a:cs typeface="Arial" charset="0"/>
              </a:rPr>
              <a:t>".”</a:t>
            </a:r>
            <a:endParaRPr lang="pt-BR" sz="16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33" name="Retângulo de cantos arredondados 15"/>
          <p:cNvSpPr/>
          <p:nvPr/>
        </p:nvSpPr>
        <p:spPr bwMode="auto">
          <a:xfrm>
            <a:off x="2710820" y="3732590"/>
            <a:ext cx="3882391" cy="2830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err="1">
                <a:solidFill>
                  <a:srgbClr val="5A5A5A"/>
                </a:solidFill>
                <a:cs typeface="Arial" charset="0"/>
              </a:rPr>
              <a:t>Yorgos</a:t>
            </a:r>
            <a:r>
              <a:rPr lang="pt-BR" sz="1200" dirty="0">
                <a:solidFill>
                  <a:srgbClr val="5A5A5A"/>
                </a:solidFill>
                <a:cs typeface="Arial" charset="0"/>
              </a:rPr>
              <a:t> </a:t>
            </a:r>
            <a:r>
              <a:rPr lang="pt-BR" sz="1200" dirty="0" err="1">
                <a:solidFill>
                  <a:srgbClr val="5A5A5A"/>
                </a:solidFill>
                <a:cs typeface="Arial" charset="0"/>
              </a:rPr>
              <a:t>Katrugalos</a:t>
            </a:r>
            <a:r>
              <a:rPr lang="pt-BR" sz="1200" dirty="0">
                <a:solidFill>
                  <a:srgbClr val="5A5A5A"/>
                </a:solidFill>
                <a:cs typeface="Arial" charset="0"/>
              </a:rPr>
              <a:t>, Ministro do Trabalho (Grécia) em 2016</a:t>
            </a:r>
            <a:endParaRPr lang="pt-BR" sz="12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35" name="Retângulo de cantos arredondados 15"/>
          <p:cNvSpPr/>
          <p:nvPr/>
        </p:nvSpPr>
        <p:spPr bwMode="auto">
          <a:xfrm>
            <a:off x="1780229" y="4333778"/>
            <a:ext cx="6806975" cy="9699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rgbClr val="5A5A5A"/>
                </a:solidFill>
                <a:cs typeface="Arial" charset="0"/>
              </a:rPr>
              <a:t>“Minha pensão foi cortada pela metade entre 2009 e 2016. Se a crise continuar, os cortes nos salários e pensões também continuarão.</a:t>
            </a:r>
            <a:br>
              <a:rPr lang="pt-BR" sz="1400" dirty="0">
                <a:solidFill>
                  <a:srgbClr val="5A5A5A"/>
                </a:solidFill>
                <a:cs typeface="Arial" charset="0"/>
              </a:rPr>
            </a:br>
            <a:r>
              <a:rPr lang="pt-BR" sz="1400" b="1" dirty="0">
                <a:solidFill>
                  <a:srgbClr val="5A5A5A"/>
                </a:solidFill>
                <a:cs typeface="Arial" charset="0"/>
              </a:rPr>
              <a:t>Eu duvido que essa geração vá receber pensão algum dia.</a:t>
            </a:r>
            <a:r>
              <a:rPr lang="pt-BR" sz="1400" dirty="0">
                <a:solidFill>
                  <a:srgbClr val="5A5A5A"/>
                </a:solidFill>
                <a:cs typeface="Arial" charset="0"/>
              </a:rPr>
              <a:t>”</a:t>
            </a:r>
            <a:endParaRPr lang="pt-BR" sz="1400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36" name="Retângulo de cantos arredondados 15"/>
          <p:cNvSpPr/>
          <p:nvPr/>
        </p:nvSpPr>
        <p:spPr bwMode="auto">
          <a:xfrm>
            <a:off x="2710820" y="5208796"/>
            <a:ext cx="3882391" cy="2830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5A5A5A"/>
                </a:solidFill>
                <a:cs typeface="Arial" charset="0"/>
              </a:rPr>
              <a:t>Dimitris</a:t>
            </a:r>
            <a:r>
              <a:rPr lang="en-US" sz="1200" dirty="0">
                <a:solidFill>
                  <a:srgbClr val="5A5A5A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rgbClr val="5A5A5A"/>
                </a:solidFill>
                <a:cs typeface="Arial" charset="0"/>
              </a:rPr>
              <a:t>Birbas</a:t>
            </a:r>
            <a:r>
              <a:rPr lang="en-US" sz="1200" dirty="0">
                <a:solidFill>
                  <a:srgbClr val="5A5A5A"/>
                </a:solidFill>
                <a:cs typeface="Arial" charset="0"/>
              </a:rPr>
              <a:t>, </a:t>
            </a:r>
            <a:r>
              <a:rPr lang="pt-BR" sz="1200" dirty="0">
                <a:solidFill>
                  <a:srgbClr val="5A5A5A"/>
                </a:solidFill>
                <a:cs typeface="Arial" charset="0"/>
              </a:rPr>
              <a:t>Aposentado (Grécia) em 2016</a:t>
            </a:r>
            <a:endParaRPr lang="en-US" sz="12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4" name="Group 111"/>
          <p:cNvGrpSpPr>
            <a:grpSpLocks/>
          </p:cNvGrpSpPr>
          <p:nvPr/>
        </p:nvGrpSpPr>
        <p:grpSpPr bwMode="auto">
          <a:xfrm>
            <a:off x="1991224" y="1515783"/>
            <a:ext cx="337625" cy="365760"/>
            <a:chOff x="1273" y="2205"/>
            <a:chExt cx="803" cy="806"/>
          </a:xfrm>
        </p:grpSpPr>
        <p:sp>
          <p:nvSpPr>
            <p:cNvPr id="37" name="Oval 112"/>
            <p:cNvSpPr>
              <a:spLocks noChangeArrowheads="1"/>
            </p:cNvSpPr>
            <p:nvPr/>
          </p:nvSpPr>
          <p:spPr bwMode="auto">
            <a:xfrm>
              <a:off x="1273" y="2205"/>
              <a:ext cx="803" cy="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Oval 113"/>
            <p:cNvSpPr>
              <a:spLocks noChangeArrowheads="1"/>
            </p:cNvSpPr>
            <p:nvPr/>
          </p:nvSpPr>
          <p:spPr bwMode="auto">
            <a:xfrm>
              <a:off x="1313" y="2248"/>
              <a:ext cx="723" cy="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14"/>
            <p:cNvSpPr>
              <a:spLocks/>
            </p:cNvSpPr>
            <p:nvPr/>
          </p:nvSpPr>
          <p:spPr bwMode="auto">
            <a:xfrm>
              <a:off x="1587" y="2725"/>
              <a:ext cx="179" cy="64"/>
            </a:xfrm>
            <a:custGeom>
              <a:avLst/>
              <a:gdLst>
                <a:gd name="T0" fmla="*/ 179 w 179"/>
                <a:gd name="T1" fmla="*/ 64 h 64"/>
                <a:gd name="T2" fmla="*/ 90 w 179"/>
                <a:gd name="T3" fmla="*/ 0 h 64"/>
                <a:gd name="T4" fmla="*/ 0 w 179"/>
                <a:gd name="T5" fmla="*/ 64 h 64"/>
                <a:gd name="T6" fmla="*/ 179 w 179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64"/>
                <a:gd name="T14" fmla="*/ 179 w 17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64">
                  <a:moveTo>
                    <a:pt x="179" y="64"/>
                  </a:moveTo>
                  <a:lnTo>
                    <a:pt x="90" y="0"/>
                  </a:lnTo>
                  <a:lnTo>
                    <a:pt x="0" y="64"/>
                  </a:lnTo>
                  <a:lnTo>
                    <a:pt x="17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15"/>
            <p:cNvSpPr>
              <a:spLocks/>
            </p:cNvSpPr>
            <p:nvPr/>
          </p:nvSpPr>
          <p:spPr bwMode="auto">
            <a:xfrm>
              <a:off x="1554" y="2614"/>
              <a:ext cx="243" cy="175"/>
            </a:xfrm>
            <a:custGeom>
              <a:avLst/>
              <a:gdLst>
                <a:gd name="T0" fmla="*/ 656619 w 103"/>
                <a:gd name="T1" fmla="*/ 131900 h 74"/>
                <a:gd name="T2" fmla="*/ 101739 w 103"/>
                <a:gd name="T3" fmla="*/ 957702 h 74"/>
                <a:gd name="T4" fmla="*/ 0 w 103"/>
                <a:gd name="T5" fmla="*/ 957702 h 74"/>
                <a:gd name="T6" fmla="*/ 656619 w 103"/>
                <a:gd name="T7" fmla="*/ 0 h 74"/>
                <a:gd name="T8" fmla="*/ 1297736 w 103"/>
                <a:gd name="T9" fmla="*/ 957702 h 74"/>
                <a:gd name="T10" fmla="*/ 1206478 w 103"/>
                <a:gd name="T11" fmla="*/ 957702 h 74"/>
                <a:gd name="T12" fmla="*/ 656619 w 103"/>
                <a:gd name="T13" fmla="*/ 13190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4"/>
                <a:gd name="T23" fmla="*/ 103 w 10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4">
                  <a:moveTo>
                    <a:pt x="52" y="10"/>
                  </a:moveTo>
                  <a:cubicBezTo>
                    <a:pt x="48" y="16"/>
                    <a:pt x="17" y="61"/>
                    <a:pt x="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87" y="61"/>
                    <a:pt x="56" y="16"/>
                    <a:pt x="5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16"/>
            <p:cNvSpPr>
              <a:spLocks/>
            </p:cNvSpPr>
            <p:nvPr/>
          </p:nvSpPr>
          <p:spPr bwMode="auto">
            <a:xfrm>
              <a:off x="1554" y="2427"/>
              <a:ext cx="243" cy="175"/>
            </a:xfrm>
            <a:custGeom>
              <a:avLst/>
              <a:gdLst>
                <a:gd name="T0" fmla="*/ 641124 w 103"/>
                <a:gd name="T1" fmla="*/ 825617 h 74"/>
                <a:gd name="T2" fmla="*/ 90330 w 103"/>
                <a:gd name="T3" fmla="*/ 0 h 74"/>
                <a:gd name="T4" fmla="*/ 0 w 103"/>
                <a:gd name="T5" fmla="*/ 0 h 74"/>
                <a:gd name="T6" fmla="*/ 641124 w 103"/>
                <a:gd name="T7" fmla="*/ 957702 h 74"/>
                <a:gd name="T8" fmla="*/ 1297736 w 103"/>
                <a:gd name="T9" fmla="*/ 0 h 74"/>
                <a:gd name="T10" fmla="*/ 1195996 w 103"/>
                <a:gd name="T11" fmla="*/ 0 h 74"/>
                <a:gd name="T12" fmla="*/ 641124 w 103"/>
                <a:gd name="T13" fmla="*/ 82561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4"/>
                <a:gd name="T23" fmla="*/ 103 w 10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4">
                  <a:moveTo>
                    <a:pt x="51" y="64"/>
                  </a:moveTo>
                  <a:cubicBezTo>
                    <a:pt x="47" y="58"/>
                    <a:pt x="16" y="13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13"/>
                    <a:pt x="55" y="58"/>
                    <a:pt x="5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17"/>
            <p:cNvSpPr>
              <a:spLocks/>
            </p:cNvSpPr>
            <p:nvPr/>
          </p:nvSpPr>
          <p:spPr bwMode="auto">
            <a:xfrm>
              <a:off x="1544" y="2798"/>
              <a:ext cx="260" cy="61"/>
            </a:xfrm>
            <a:custGeom>
              <a:avLst/>
              <a:gdLst>
                <a:gd name="T0" fmla="*/ 1141646 w 110"/>
                <a:gd name="T1" fmla="*/ 308381 h 26"/>
                <a:gd name="T2" fmla="*/ 271695 w 110"/>
                <a:gd name="T3" fmla="*/ 308381 h 26"/>
                <a:gd name="T4" fmla="*/ 0 w 110"/>
                <a:gd name="T5" fmla="*/ 97384 h 26"/>
                <a:gd name="T6" fmla="*/ 0 w 110"/>
                <a:gd name="T7" fmla="*/ 0 h 26"/>
                <a:gd name="T8" fmla="*/ 1416617 w 110"/>
                <a:gd name="T9" fmla="*/ 0 h 26"/>
                <a:gd name="T10" fmla="*/ 1416617 w 110"/>
                <a:gd name="T11" fmla="*/ 81747 h 26"/>
                <a:gd name="T12" fmla="*/ 1141646 w 110"/>
                <a:gd name="T13" fmla="*/ 30838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26"/>
                <a:gd name="T23" fmla="*/ 110 w 1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26">
                  <a:moveTo>
                    <a:pt x="89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0" y="26"/>
                    <a:pt x="0" y="1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18"/>
                    <a:pt x="101" y="26"/>
                    <a:pt x="8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118"/>
            <p:cNvSpPr>
              <a:spLocks/>
            </p:cNvSpPr>
            <p:nvPr/>
          </p:nvSpPr>
          <p:spPr bwMode="auto">
            <a:xfrm>
              <a:off x="1544" y="2356"/>
              <a:ext cx="260" cy="62"/>
            </a:xfrm>
            <a:custGeom>
              <a:avLst/>
              <a:gdLst>
                <a:gd name="T0" fmla="*/ 1141646 w 110"/>
                <a:gd name="T1" fmla="*/ 0 h 26"/>
                <a:gd name="T2" fmla="*/ 271695 w 110"/>
                <a:gd name="T3" fmla="*/ 0 h 26"/>
                <a:gd name="T4" fmla="*/ 0 w 110"/>
                <a:gd name="T5" fmla="*/ 257395 h 26"/>
                <a:gd name="T6" fmla="*/ 0 w 110"/>
                <a:gd name="T7" fmla="*/ 369205 h 26"/>
                <a:gd name="T8" fmla="*/ 1416617 w 110"/>
                <a:gd name="T9" fmla="*/ 369205 h 26"/>
                <a:gd name="T10" fmla="*/ 1416617 w 110"/>
                <a:gd name="T11" fmla="*/ 266641 h 26"/>
                <a:gd name="T12" fmla="*/ 1141646 w 11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26"/>
                <a:gd name="T23" fmla="*/ 110 w 1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26">
                  <a:moveTo>
                    <a:pt x="8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8"/>
                    <a:pt x="101" y="0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Freeform 119"/>
            <p:cNvSpPr>
              <a:spLocks/>
            </p:cNvSpPr>
            <p:nvPr/>
          </p:nvSpPr>
          <p:spPr bwMode="auto">
            <a:xfrm>
              <a:off x="1613" y="2472"/>
              <a:ext cx="111" cy="90"/>
            </a:xfrm>
            <a:custGeom>
              <a:avLst/>
              <a:gdLst>
                <a:gd name="T0" fmla="*/ 345479 w 47"/>
                <a:gd name="T1" fmla="*/ 499175 h 38"/>
                <a:gd name="T2" fmla="*/ 599171 w 47"/>
                <a:gd name="T3" fmla="*/ 116699 h 38"/>
                <a:gd name="T4" fmla="*/ 0 w 47"/>
                <a:gd name="T5" fmla="*/ 0 h 38"/>
                <a:gd name="T6" fmla="*/ 345479 w 47"/>
                <a:gd name="T7" fmla="*/ 499175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7" y="38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37" y="8"/>
                    <a:pt x="17" y="2"/>
                    <a:pt x="0" y="0"/>
                  </a:cubicBezTo>
                  <a:lnTo>
                    <a:pt x="27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84" name="Group 111"/>
          <p:cNvGrpSpPr>
            <a:grpSpLocks/>
          </p:cNvGrpSpPr>
          <p:nvPr/>
        </p:nvGrpSpPr>
        <p:grpSpPr bwMode="auto">
          <a:xfrm rot="5400000">
            <a:off x="4296443" y="1529852"/>
            <a:ext cx="365760" cy="337625"/>
            <a:chOff x="1273" y="2205"/>
            <a:chExt cx="803" cy="806"/>
          </a:xfrm>
        </p:grpSpPr>
        <p:sp>
          <p:nvSpPr>
            <p:cNvPr id="85" name="Oval 112"/>
            <p:cNvSpPr>
              <a:spLocks noChangeArrowheads="1"/>
            </p:cNvSpPr>
            <p:nvPr/>
          </p:nvSpPr>
          <p:spPr bwMode="auto">
            <a:xfrm>
              <a:off x="1273" y="2205"/>
              <a:ext cx="803" cy="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Oval 113"/>
            <p:cNvSpPr>
              <a:spLocks noChangeArrowheads="1"/>
            </p:cNvSpPr>
            <p:nvPr/>
          </p:nvSpPr>
          <p:spPr bwMode="auto">
            <a:xfrm>
              <a:off x="1313" y="2248"/>
              <a:ext cx="723" cy="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114"/>
            <p:cNvSpPr>
              <a:spLocks/>
            </p:cNvSpPr>
            <p:nvPr/>
          </p:nvSpPr>
          <p:spPr bwMode="auto">
            <a:xfrm>
              <a:off x="1587" y="2725"/>
              <a:ext cx="179" cy="64"/>
            </a:xfrm>
            <a:custGeom>
              <a:avLst/>
              <a:gdLst>
                <a:gd name="T0" fmla="*/ 179 w 179"/>
                <a:gd name="T1" fmla="*/ 64 h 64"/>
                <a:gd name="T2" fmla="*/ 90 w 179"/>
                <a:gd name="T3" fmla="*/ 0 h 64"/>
                <a:gd name="T4" fmla="*/ 0 w 179"/>
                <a:gd name="T5" fmla="*/ 64 h 64"/>
                <a:gd name="T6" fmla="*/ 179 w 179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64"/>
                <a:gd name="T14" fmla="*/ 179 w 17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64">
                  <a:moveTo>
                    <a:pt x="179" y="64"/>
                  </a:moveTo>
                  <a:lnTo>
                    <a:pt x="90" y="0"/>
                  </a:lnTo>
                  <a:lnTo>
                    <a:pt x="0" y="64"/>
                  </a:lnTo>
                  <a:lnTo>
                    <a:pt x="17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8" name="Freeform 115"/>
            <p:cNvSpPr>
              <a:spLocks/>
            </p:cNvSpPr>
            <p:nvPr/>
          </p:nvSpPr>
          <p:spPr bwMode="auto">
            <a:xfrm>
              <a:off x="1554" y="2614"/>
              <a:ext cx="243" cy="175"/>
            </a:xfrm>
            <a:custGeom>
              <a:avLst/>
              <a:gdLst>
                <a:gd name="T0" fmla="*/ 656619 w 103"/>
                <a:gd name="T1" fmla="*/ 131900 h 74"/>
                <a:gd name="T2" fmla="*/ 101739 w 103"/>
                <a:gd name="T3" fmla="*/ 957702 h 74"/>
                <a:gd name="T4" fmla="*/ 0 w 103"/>
                <a:gd name="T5" fmla="*/ 957702 h 74"/>
                <a:gd name="T6" fmla="*/ 656619 w 103"/>
                <a:gd name="T7" fmla="*/ 0 h 74"/>
                <a:gd name="T8" fmla="*/ 1297736 w 103"/>
                <a:gd name="T9" fmla="*/ 957702 h 74"/>
                <a:gd name="T10" fmla="*/ 1206478 w 103"/>
                <a:gd name="T11" fmla="*/ 957702 h 74"/>
                <a:gd name="T12" fmla="*/ 656619 w 103"/>
                <a:gd name="T13" fmla="*/ 13190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4"/>
                <a:gd name="T23" fmla="*/ 103 w 10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4">
                  <a:moveTo>
                    <a:pt x="52" y="10"/>
                  </a:moveTo>
                  <a:cubicBezTo>
                    <a:pt x="48" y="16"/>
                    <a:pt x="17" y="61"/>
                    <a:pt x="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87" y="61"/>
                    <a:pt x="56" y="16"/>
                    <a:pt x="5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9" name="Freeform 116"/>
            <p:cNvSpPr>
              <a:spLocks/>
            </p:cNvSpPr>
            <p:nvPr/>
          </p:nvSpPr>
          <p:spPr bwMode="auto">
            <a:xfrm>
              <a:off x="1554" y="2427"/>
              <a:ext cx="243" cy="175"/>
            </a:xfrm>
            <a:custGeom>
              <a:avLst/>
              <a:gdLst>
                <a:gd name="T0" fmla="*/ 641124 w 103"/>
                <a:gd name="T1" fmla="*/ 825617 h 74"/>
                <a:gd name="T2" fmla="*/ 90330 w 103"/>
                <a:gd name="T3" fmla="*/ 0 h 74"/>
                <a:gd name="T4" fmla="*/ 0 w 103"/>
                <a:gd name="T5" fmla="*/ 0 h 74"/>
                <a:gd name="T6" fmla="*/ 641124 w 103"/>
                <a:gd name="T7" fmla="*/ 957702 h 74"/>
                <a:gd name="T8" fmla="*/ 1297736 w 103"/>
                <a:gd name="T9" fmla="*/ 0 h 74"/>
                <a:gd name="T10" fmla="*/ 1195996 w 103"/>
                <a:gd name="T11" fmla="*/ 0 h 74"/>
                <a:gd name="T12" fmla="*/ 641124 w 103"/>
                <a:gd name="T13" fmla="*/ 82561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4"/>
                <a:gd name="T23" fmla="*/ 103 w 10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4">
                  <a:moveTo>
                    <a:pt x="51" y="64"/>
                  </a:moveTo>
                  <a:cubicBezTo>
                    <a:pt x="47" y="58"/>
                    <a:pt x="16" y="13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13"/>
                    <a:pt x="55" y="58"/>
                    <a:pt x="5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0" name="Freeform 117"/>
            <p:cNvSpPr>
              <a:spLocks/>
            </p:cNvSpPr>
            <p:nvPr/>
          </p:nvSpPr>
          <p:spPr bwMode="auto">
            <a:xfrm>
              <a:off x="1544" y="2798"/>
              <a:ext cx="260" cy="61"/>
            </a:xfrm>
            <a:custGeom>
              <a:avLst/>
              <a:gdLst>
                <a:gd name="T0" fmla="*/ 1141646 w 110"/>
                <a:gd name="T1" fmla="*/ 308381 h 26"/>
                <a:gd name="T2" fmla="*/ 271695 w 110"/>
                <a:gd name="T3" fmla="*/ 308381 h 26"/>
                <a:gd name="T4" fmla="*/ 0 w 110"/>
                <a:gd name="T5" fmla="*/ 97384 h 26"/>
                <a:gd name="T6" fmla="*/ 0 w 110"/>
                <a:gd name="T7" fmla="*/ 0 h 26"/>
                <a:gd name="T8" fmla="*/ 1416617 w 110"/>
                <a:gd name="T9" fmla="*/ 0 h 26"/>
                <a:gd name="T10" fmla="*/ 1416617 w 110"/>
                <a:gd name="T11" fmla="*/ 81747 h 26"/>
                <a:gd name="T12" fmla="*/ 1141646 w 110"/>
                <a:gd name="T13" fmla="*/ 30838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26"/>
                <a:gd name="T23" fmla="*/ 110 w 1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26">
                  <a:moveTo>
                    <a:pt x="89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0" y="26"/>
                    <a:pt x="0" y="1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18"/>
                    <a:pt x="101" y="26"/>
                    <a:pt x="8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1" name="Freeform 118"/>
            <p:cNvSpPr>
              <a:spLocks/>
            </p:cNvSpPr>
            <p:nvPr/>
          </p:nvSpPr>
          <p:spPr bwMode="auto">
            <a:xfrm>
              <a:off x="1544" y="2356"/>
              <a:ext cx="260" cy="62"/>
            </a:xfrm>
            <a:custGeom>
              <a:avLst/>
              <a:gdLst>
                <a:gd name="T0" fmla="*/ 1141646 w 110"/>
                <a:gd name="T1" fmla="*/ 0 h 26"/>
                <a:gd name="T2" fmla="*/ 271695 w 110"/>
                <a:gd name="T3" fmla="*/ 0 h 26"/>
                <a:gd name="T4" fmla="*/ 0 w 110"/>
                <a:gd name="T5" fmla="*/ 257395 h 26"/>
                <a:gd name="T6" fmla="*/ 0 w 110"/>
                <a:gd name="T7" fmla="*/ 369205 h 26"/>
                <a:gd name="T8" fmla="*/ 1416617 w 110"/>
                <a:gd name="T9" fmla="*/ 369205 h 26"/>
                <a:gd name="T10" fmla="*/ 1416617 w 110"/>
                <a:gd name="T11" fmla="*/ 266641 h 26"/>
                <a:gd name="T12" fmla="*/ 1141646 w 11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26"/>
                <a:gd name="T23" fmla="*/ 110 w 1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26">
                  <a:moveTo>
                    <a:pt x="8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8"/>
                    <a:pt x="101" y="0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2" name="Freeform 119"/>
            <p:cNvSpPr>
              <a:spLocks/>
            </p:cNvSpPr>
            <p:nvPr/>
          </p:nvSpPr>
          <p:spPr bwMode="auto">
            <a:xfrm>
              <a:off x="1613" y="2472"/>
              <a:ext cx="111" cy="90"/>
            </a:xfrm>
            <a:custGeom>
              <a:avLst/>
              <a:gdLst>
                <a:gd name="T0" fmla="*/ 345479 w 47"/>
                <a:gd name="T1" fmla="*/ 499175 h 38"/>
                <a:gd name="T2" fmla="*/ 599171 w 47"/>
                <a:gd name="T3" fmla="*/ 116699 h 38"/>
                <a:gd name="T4" fmla="*/ 0 w 47"/>
                <a:gd name="T5" fmla="*/ 0 h 38"/>
                <a:gd name="T6" fmla="*/ 345479 w 47"/>
                <a:gd name="T7" fmla="*/ 499175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7" y="38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37" y="8"/>
                    <a:pt x="17" y="2"/>
                    <a:pt x="0" y="0"/>
                  </a:cubicBezTo>
                  <a:lnTo>
                    <a:pt x="27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93" name="Group 111"/>
          <p:cNvGrpSpPr>
            <a:grpSpLocks/>
          </p:cNvGrpSpPr>
          <p:nvPr/>
        </p:nvGrpSpPr>
        <p:grpSpPr bwMode="auto">
          <a:xfrm rot="10800000">
            <a:off x="6670384" y="1515783"/>
            <a:ext cx="337625" cy="365760"/>
            <a:chOff x="1273" y="2205"/>
            <a:chExt cx="803" cy="806"/>
          </a:xfrm>
        </p:grpSpPr>
        <p:sp>
          <p:nvSpPr>
            <p:cNvPr id="94" name="Oval 112"/>
            <p:cNvSpPr>
              <a:spLocks noChangeArrowheads="1"/>
            </p:cNvSpPr>
            <p:nvPr/>
          </p:nvSpPr>
          <p:spPr bwMode="auto">
            <a:xfrm>
              <a:off x="1273" y="2205"/>
              <a:ext cx="803" cy="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5" name="Oval 113"/>
            <p:cNvSpPr>
              <a:spLocks noChangeArrowheads="1"/>
            </p:cNvSpPr>
            <p:nvPr/>
          </p:nvSpPr>
          <p:spPr bwMode="auto">
            <a:xfrm>
              <a:off x="1313" y="2248"/>
              <a:ext cx="723" cy="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6" name="Freeform 114"/>
            <p:cNvSpPr>
              <a:spLocks/>
            </p:cNvSpPr>
            <p:nvPr/>
          </p:nvSpPr>
          <p:spPr bwMode="auto">
            <a:xfrm>
              <a:off x="1587" y="2725"/>
              <a:ext cx="179" cy="64"/>
            </a:xfrm>
            <a:custGeom>
              <a:avLst/>
              <a:gdLst>
                <a:gd name="T0" fmla="*/ 179 w 179"/>
                <a:gd name="T1" fmla="*/ 64 h 64"/>
                <a:gd name="T2" fmla="*/ 90 w 179"/>
                <a:gd name="T3" fmla="*/ 0 h 64"/>
                <a:gd name="T4" fmla="*/ 0 w 179"/>
                <a:gd name="T5" fmla="*/ 64 h 64"/>
                <a:gd name="T6" fmla="*/ 179 w 179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"/>
                <a:gd name="T13" fmla="*/ 0 h 64"/>
                <a:gd name="T14" fmla="*/ 179 w 179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" h="64">
                  <a:moveTo>
                    <a:pt x="179" y="64"/>
                  </a:moveTo>
                  <a:lnTo>
                    <a:pt x="90" y="0"/>
                  </a:lnTo>
                  <a:lnTo>
                    <a:pt x="0" y="64"/>
                  </a:lnTo>
                  <a:lnTo>
                    <a:pt x="17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7" name="Freeform 115"/>
            <p:cNvSpPr>
              <a:spLocks/>
            </p:cNvSpPr>
            <p:nvPr/>
          </p:nvSpPr>
          <p:spPr bwMode="auto">
            <a:xfrm>
              <a:off x="1554" y="2614"/>
              <a:ext cx="243" cy="175"/>
            </a:xfrm>
            <a:custGeom>
              <a:avLst/>
              <a:gdLst>
                <a:gd name="T0" fmla="*/ 656619 w 103"/>
                <a:gd name="T1" fmla="*/ 131900 h 74"/>
                <a:gd name="T2" fmla="*/ 101739 w 103"/>
                <a:gd name="T3" fmla="*/ 957702 h 74"/>
                <a:gd name="T4" fmla="*/ 0 w 103"/>
                <a:gd name="T5" fmla="*/ 957702 h 74"/>
                <a:gd name="T6" fmla="*/ 656619 w 103"/>
                <a:gd name="T7" fmla="*/ 0 h 74"/>
                <a:gd name="T8" fmla="*/ 1297736 w 103"/>
                <a:gd name="T9" fmla="*/ 957702 h 74"/>
                <a:gd name="T10" fmla="*/ 1206478 w 103"/>
                <a:gd name="T11" fmla="*/ 957702 h 74"/>
                <a:gd name="T12" fmla="*/ 656619 w 103"/>
                <a:gd name="T13" fmla="*/ 13190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4"/>
                <a:gd name="T23" fmla="*/ 103 w 10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4">
                  <a:moveTo>
                    <a:pt x="52" y="10"/>
                  </a:moveTo>
                  <a:cubicBezTo>
                    <a:pt x="48" y="16"/>
                    <a:pt x="17" y="61"/>
                    <a:pt x="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87" y="61"/>
                    <a:pt x="56" y="16"/>
                    <a:pt x="5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8" name="Freeform 116"/>
            <p:cNvSpPr>
              <a:spLocks/>
            </p:cNvSpPr>
            <p:nvPr/>
          </p:nvSpPr>
          <p:spPr bwMode="auto">
            <a:xfrm>
              <a:off x="1554" y="2427"/>
              <a:ext cx="243" cy="175"/>
            </a:xfrm>
            <a:custGeom>
              <a:avLst/>
              <a:gdLst>
                <a:gd name="T0" fmla="*/ 641124 w 103"/>
                <a:gd name="T1" fmla="*/ 825617 h 74"/>
                <a:gd name="T2" fmla="*/ 90330 w 103"/>
                <a:gd name="T3" fmla="*/ 0 h 74"/>
                <a:gd name="T4" fmla="*/ 0 w 103"/>
                <a:gd name="T5" fmla="*/ 0 h 74"/>
                <a:gd name="T6" fmla="*/ 641124 w 103"/>
                <a:gd name="T7" fmla="*/ 957702 h 74"/>
                <a:gd name="T8" fmla="*/ 1297736 w 103"/>
                <a:gd name="T9" fmla="*/ 0 h 74"/>
                <a:gd name="T10" fmla="*/ 1195996 w 103"/>
                <a:gd name="T11" fmla="*/ 0 h 74"/>
                <a:gd name="T12" fmla="*/ 641124 w 103"/>
                <a:gd name="T13" fmla="*/ 825617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74"/>
                <a:gd name="T23" fmla="*/ 103 w 103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74">
                  <a:moveTo>
                    <a:pt x="51" y="64"/>
                  </a:moveTo>
                  <a:cubicBezTo>
                    <a:pt x="47" y="58"/>
                    <a:pt x="16" y="13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13"/>
                    <a:pt x="55" y="58"/>
                    <a:pt x="5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9" name="Freeform 117"/>
            <p:cNvSpPr>
              <a:spLocks/>
            </p:cNvSpPr>
            <p:nvPr/>
          </p:nvSpPr>
          <p:spPr bwMode="auto">
            <a:xfrm>
              <a:off x="1544" y="2798"/>
              <a:ext cx="260" cy="61"/>
            </a:xfrm>
            <a:custGeom>
              <a:avLst/>
              <a:gdLst>
                <a:gd name="T0" fmla="*/ 1141646 w 110"/>
                <a:gd name="T1" fmla="*/ 308381 h 26"/>
                <a:gd name="T2" fmla="*/ 271695 w 110"/>
                <a:gd name="T3" fmla="*/ 308381 h 26"/>
                <a:gd name="T4" fmla="*/ 0 w 110"/>
                <a:gd name="T5" fmla="*/ 97384 h 26"/>
                <a:gd name="T6" fmla="*/ 0 w 110"/>
                <a:gd name="T7" fmla="*/ 0 h 26"/>
                <a:gd name="T8" fmla="*/ 1416617 w 110"/>
                <a:gd name="T9" fmla="*/ 0 h 26"/>
                <a:gd name="T10" fmla="*/ 1416617 w 110"/>
                <a:gd name="T11" fmla="*/ 81747 h 26"/>
                <a:gd name="T12" fmla="*/ 1141646 w 110"/>
                <a:gd name="T13" fmla="*/ 308381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26"/>
                <a:gd name="T23" fmla="*/ 110 w 1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26">
                  <a:moveTo>
                    <a:pt x="89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0" y="26"/>
                    <a:pt x="0" y="1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18"/>
                    <a:pt x="101" y="26"/>
                    <a:pt x="89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0" name="Freeform 118"/>
            <p:cNvSpPr>
              <a:spLocks/>
            </p:cNvSpPr>
            <p:nvPr/>
          </p:nvSpPr>
          <p:spPr bwMode="auto">
            <a:xfrm>
              <a:off x="1544" y="2356"/>
              <a:ext cx="260" cy="62"/>
            </a:xfrm>
            <a:custGeom>
              <a:avLst/>
              <a:gdLst>
                <a:gd name="T0" fmla="*/ 1141646 w 110"/>
                <a:gd name="T1" fmla="*/ 0 h 26"/>
                <a:gd name="T2" fmla="*/ 271695 w 110"/>
                <a:gd name="T3" fmla="*/ 0 h 26"/>
                <a:gd name="T4" fmla="*/ 0 w 110"/>
                <a:gd name="T5" fmla="*/ 257395 h 26"/>
                <a:gd name="T6" fmla="*/ 0 w 110"/>
                <a:gd name="T7" fmla="*/ 369205 h 26"/>
                <a:gd name="T8" fmla="*/ 1416617 w 110"/>
                <a:gd name="T9" fmla="*/ 369205 h 26"/>
                <a:gd name="T10" fmla="*/ 1416617 w 110"/>
                <a:gd name="T11" fmla="*/ 266641 h 26"/>
                <a:gd name="T12" fmla="*/ 1141646 w 110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26"/>
                <a:gd name="T23" fmla="*/ 110 w 110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26">
                  <a:moveTo>
                    <a:pt x="8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8"/>
                    <a:pt x="101" y="0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1" name="Freeform 119"/>
            <p:cNvSpPr>
              <a:spLocks/>
            </p:cNvSpPr>
            <p:nvPr/>
          </p:nvSpPr>
          <p:spPr bwMode="auto">
            <a:xfrm>
              <a:off x="1613" y="2472"/>
              <a:ext cx="111" cy="90"/>
            </a:xfrm>
            <a:custGeom>
              <a:avLst/>
              <a:gdLst>
                <a:gd name="T0" fmla="*/ 345479 w 47"/>
                <a:gd name="T1" fmla="*/ 499175 h 38"/>
                <a:gd name="T2" fmla="*/ 599171 w 47"/>
                <a:gd name="T3" fmla="*/ 116699 h 38"/>
                <a:gd name="T4" fmla="*/ 0 w 47"/>
                <a:gd name="T5" fmla="*/ 0 h 38"/>
                <a:gd name="T6" fmla="*/ 345479 w 47"/>
                <a:gd name="T7" fmla="*/ 499175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38"/>
                <a:gd name="T14" fmla="*/ 47 w 4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38">
                  <a:moveTo>
                    <a:pt x="27" y="38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37" y="8"/>
                    <a:pt x="17" y="2"/>
                    <a:pt x="0" y="0"/>
                  </a:cubicBezTo>
                  <a:lnTo>
                    <a:pt x="27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76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3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 bwMode="auto">
          <a:xfrm>
            <a:off x="251400" y="1124680"/>
            <a:ext cx="8508258" cy="4824670"/>
          </a:xfrm>
          <a:prstGeom prst="roundRect">
            <a:avLst>
              <a:gd name="adj" fmla="val 12258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A existência de regras diferentes para a aposentadoria não é uma exclusividade da Grécia</a:t>
            </a:r>
            <a:endParaRPr lang="en-US" dirty="0"/>
          </a:p>
        </p:txBody>
      </p:sp>
      <p:sp>
        <p:nvSpPr>
          <p:cNvPr id="5" name="Retângulo de cantos arredondados 15"/>
          <p:cNvSpPr/>
          <p:nvPr/>
        </p:nvSpPr>
        <p:spPr bwMode="auto">
          <a:xfrm>
            <a:off x="3242584" y="1435128"/>
            <a:ext cx="1861182" cy="9699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Gênero</a:t>
            </a:r>
          </a:p>
        </p:txBody>
      </p:sp>
      <p:sp>
        <p:nvSpPr>
          <p:cNvPr id="6" name="Retângulo de cantos arredondados 15"/>
          <p:cNvSpPr/>
          <p:nvPr/>
        </p:nvSpPr>
        <p:spPr bwMode="auto">
          <a:xfrm>
            <a:off x="3242584" y="2727553"/>
            <a:ext cx="1861182" cy="9699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Profissão</a:t>
            </a:r>
          </a:p>
        </p:txBody>
      </p:sp>
      <p:sp>
        <p:nvSpPr>
          <p:cNvPr id="8" name="Retângulo de cantos arredondados 15"/>
          <p:cNvSpPr/>
          <p:nvPr/>
        </p:nvSpPr>
        <p:spPr bwMode="auto">
          <a:xfrm>
            <a:off x="3242584" y="4019975"/>
            <a:ext cx="1861182" cy="9699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163358"/>
                </a:solidFill>
                <a:cs typeface="Arial" charset="0"/>
              </a:rPr>
              <a:t>Domicílio</a:t>
            </a:r>
          </a:p>
        </p:txBody>
      </p:sp>
      <p:sp>
        <p:nvSpPr>
          <p:cNvPr id="13" name="Retângulo de cantos arredondados 15"/>
          <p:cNvSpPr/>
          <p:nvPr/>
        </p:nvSpPr>
        <p:spPr bwMode="auto">
          <a:xfrm>
            <a:off x="0" y="5284461"/>
            <a:ext cx="9144000" cy="10738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white"/>
                </a:solidFill>
                <a:cs typeface="Arial" charset="0"/>
              </a:rPr>
              <a:t>Graças a estas, e a outras particularidades do sistema previdenciário brasileiro, </a:t>
            </a:r>
            <a:br>
              <a:rPr lang="pt-BR" dirty="0">
                <a:solidFill>
                  <a:prstClr val="white"/>
                </a:solidFill>
                <a:cs typeface="Arial" charset="0"/>
              </a:rPr>
            </a:br>
            <a:r>
              <a:rPr lang="pt-BR" dirty="0">
                <a:solidFill>
                  <a:prstClr val="white"/>
                </a:solidFill>
                <a:cs typeface="Arial" charset="0"/>
              </a:rPr>
              <a:t>os gastos públicos com pensões cresceram consideravelmente nas últimas décadas</a:t>
            </a:r>
            <a:endParaRPr lang="pt-BR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87141" y="1719852"/>
            <a:ext cx="2525890" cy="1493118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rgbClr val="5A5A5A"/>
                </a:solidFill>
                <a:latin typeface="+mn-lt"/>
                <a:ea typeface="+mn-ea"/>
                <a:cs typeface="Arial" pitchFamily="34" charset="0"/>
              </a:defRPr>
            </a:lvl1pPr>
            <a:lvl2pPr marL="612775" indent="-1682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2pPr>
            <a:lvl3pPr marL="949325" indent="-157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3pPr>
            <a:lvl4pPr marL="1285875" indent="-157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4pPr>
            <a:lvl5pPr marL="1693863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rgbClr val="5A5A5A"/>
                </a:solidFill>
                <a:latin typeface="+mn-lt"/>
                <a:cs typeface="Arial" pitchFamily="34" charset="0"/>
              </a:defRPr>
            </a:lvl5pPr>
            <a:lvl6pPr marL="21510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6pPr>
            <a:lvl7pPr marL="26082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7pPr>
            <a:lvl8pPr marL="30654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8pPr>
            <a:lvl9pPr marL="3522663" indent="-228600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1D4080"/>
              </a:buClr>
              <a:buFont typeface="Wingdings" pitchFamily="2" charset="2"/>
              <a:buChar char="§"/>
              <a:defRPr sz="1400">
                <a:solidFill>
                  <a:srgbClr val="818181"/>
                </a:solidFill>
                <a:latin typeface="+mn-lt"/>
              </a:defRPr>
            </a:lvl9pPr>
          </a:lstStyle>
          <a:p>
            <a:pPr marL="0" indent="0" algn="r">
              <a:buClr>
                <a:srgbClr val="163358"/>
              </a:buClr>
              <a:buFont typeface="Wingdings" pitchFamily="2" charset="2"/>
              <a:buNone/>
            </a:pPr>
            <a:r>
              <a:rPr lang="pt-BR" kern="0" dirty="0" smtClean="0">
                <a:solidFill>
                  <a:srgbClr val="F79441"/>
                </a:solidFill>
              </a:rPr>
              <a:t>Sistema brasileiro contempla vários tipos de diferenciação, o que torna o sistema menos transparente</a:t>
            </a:r>
            <a:endParaRPr lang="en-US" kern="0" dirty="0">
              <a:solidFill>
                <a:srgbClr val="F7944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 bwMode="auto">
          <a:xfrm>
            <a:off x="3043172" y="1461407"/>
            <a:ext cx="0" cy="3666914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851037" y="1514217"/>
            <a:ext cx="2156732" cy="874131"/>
            <a:chOff x="6338623" y="1514214"/>
            <a:chExt cx="2336460" cy="874131"/>
          </a:xfrm>
        </p:grpSpPr>
        <p:sp>
          <p:nvSpPr>
            <p:cNvPr id="12" name="Retângulo de cantos arredondados 15"/>
            <p:cNvSpPr/>
            <p:nvPr/>
          </p:nvSpPr>
          <p:spPr bwMode="auto">
            <a:xfrm>
              <a:off x="7091871" y="1514214"/>
              <a:ext cx="777363" cy="2809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dirty="0">
                  <a:solidFill>
                    <a:prstClr val="white">
                      <a:lumMod val="50000"/>
                    </a:prstClr>
                  </a:solidFill>
                  <a:cs typeface="Arial" charset="0"/>
                </a:rPr>
                <a:t>Homens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8325885" y="1603795"/>
              <a:ext cx="349198" cy="784550"/>
              <a:chOff x="1997075" y="987425"/>
              <a:chExt cx="2174876" cy="4886325"/>
            </a:xfrm>
            <a:solidFill>
              <a:schemeClr val="accent3"/>
            </a:solidFill>
          </p:grpSpPr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2566988" y="987425"/>
                <a:ext cx="938213" cy="933450"/>
              </a:xfrm>
              <a:custGeom>
                <a:avLst/>
                <a:gdLst>
                  <a:gd name="T0" fmla="*/ 112 w 250"/>
                  <a:gd name="T1" fmla="*/ 14 h 249"/>
                  <a:gd name="T2" fmla="*/ 235 w 250"/>
                  <a:gd name="T3" fmla="*/ 133 h 249"/>
                  <a:gd name="T4" fmla="*/ 49 w 250"/>
                  <a:gd name="T5" fmla="*/ 178 h 249"/>
                  <a:gd name="T6" fmla="*/ 112 w 250"/>
                  <a:gd name="T7" fmla="*/ 1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" h="249">
                    <a:moveTo>
                      <a:pt x="112" y="14"/>
                    </a:moveTo>
                    <a:cubicBezTo>
                      <a:pt x="179" y="0"/>
                      <a:pt x="250" y="63"/>
                      <a:pt x="235" y="133"/>
                    </a:cubicBezTo>
                    <a:cubicBezTo>
                      <a:pt x="229" y="222"/>
                      <a:pt x="97" y="249"/>
                      <a:pt x="49" y="178"/>
                    </a:cubicBezTo>
                    <a:cubicBezTo>
                      <a:pt x="0" y="120"/>
                      <a:pt x="42" y="29"/>
                      <a:pt x="11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997075" y="1876425"/>
                <a:ext cx="2174876" cy="3997325"/>
              </a:xfrm>
              <a:custGeom>
                <a:avLst/>
                <a:gdLst>
                  <a:gd name="T0" fmla="*/ 121 w 580"/>
                  <a:gd name="T1" fmla="*/ 49 h 1066"/>
                  <a:gd name="T2" fmla="*/ 314 w 580"/>
                  <a:gd name="T3" fmla="*/ 15 h 1066"/>
                  <a:gd name="T4" fmla="*/ 462 w 580"/>
                  <a:gd name="T5" fmla="*/ 68 h 1066"/>
                  <a:gd name="T6" fmla="*/ 534 w 580"/>
                  <a:gd name="T7" fmla="*/ 275 h 1066"/>
                  <a:gd name="T8" fmla="*/ 566 w 580"/>
                  <a:gd name="T9" fmla="*/ 454 h 1066"/>
                  <a:gd name="T10" fmla="*/ 492 w 580"/>
                  <a:gd name="T11" fmla="*/ 433 h 1066"/>
                  <a:gd name="T12" fmla="*/ 411 w 580"/>
                  <a:gd name="T13" fmla="*/ 179 h 1066"/>
                  <a:gd name="T14" fmla="*/ 385 w 580"/>
                  <a:gd name="T15" fmla="*/ 147 h 1066"/>
                  <a:gd name="T16" fmla="*/ 524 w 580"/>
                  <a:gd name="T17" fmla="*/ 641 h 1066"/>
                  <a:gd name="T18" fmla="*/ 402 w 580"/>
                  <a:gd name="T19" fmla="*/ 641 h 1066"/>
                  <a:gd name="T20" fmla="*/ 400 w 580"/>
                  <a:gd name="T21" fmla="*/ 996 h 1066"/>
                  <a:gd name="T22" fmla="*/ 353 w 580"/>
                  <a:gd name="T23" fmla="*/ 1052 h 1066"/>
                  <a:gd name="T24" fmla="*/ 306 w 580"/>
                  <a:gd name="T25" fmla="*/ 997 h 1066"/>
                  <a:gd name="T26" fmla="*/ 304 w 580"/>
                  <a:gd name="T27" fmla="*/ 641 h 1066"/>
                  <a:gd name="T28" fmla="*/ 276 w 580"/>
                  <a:gd name="T29" fmla="*/ 642 h 1066"/>
                  <a:gd name="T30" fmla="*/ 274 w 580"/>
                  <a:gd name="T31" fmla="*/ 1010 h 1066"/>
                  <a:gd name="T32" fmla="*/ 181 w 580"/>
                  <a:gd name="T33" fmla="*/ 1010 h 1066"/>
                  <a:gd name="T34" fmla="*/ 180 w 580"/>
                  <a:gd name="T35" fmla="*/ 642 h 1066"/>
                  <a:gd name="T36" fmla="*/ 56 w 580"/>
                  <a:gd name="T37" fmla="*/ 641 h 1066"/>
                  <a:gd name="T38" fmla="*/ 179 w 580"/>
                  <a:gd name="T39" fmla="*/ 156 h 1066"/>
                  <a:gd name="T40" fmla="*/ 160 w 580"/>
                  <a:gd name="T41" fmla="*/ 168 h 1066"/>
                  <a:gd name="T42" fmla="*/ 81 w 580"/>
                  <a:gd name="T43" fmla="*/ 433 h 1066"/>
                  <a:gd name="T44" fmla="*/ 0 w 580"/>
                  <a:gd name="T45" fmla="*/ 427 h 1066"/>
                  <a:gd name="T46" fmla="*/ 50 w 580"/>
                  <a:gd name="T47" fmla="*/ 231 h 1066"/>
                  <a:gd name="T48" fmla="*/ 121 w 580"/>
                  <a:gd name="T49" fmla="*/ 49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0" h="1066">
                    <a:moveTo>
                      <a:pt x="121" y="49"/>
                    </a:moveTo>
                    <a:cubicBezTo>
                      <a:pt x="173" y="0"/>
                      <a:pt x="250" y="19"/>
                      <a:pt x="314" y="15"/>
                    </a:cubicBezTo>
                    <a:cubicBezTo>
                      <a:pt x="367" y="11"/>
                      <a:pt x="431" y="18"/>
                      <a:pt x="462" y="68"/>
                    </a:cubicBezTo>
                    <a:cubicBezTo>
                      <a:pt x="500" y="131"/>
                      <a:pt x="509" y="206"/>
                      <a:pt x="534" y="275"/>
                    </a:cubicBezTo>
                    <a:cubicBezTo>
                      <a:pt x="548" y="334"/>
                      <a:pt x="580" y="392"/>
                      <a:pt x="566" y="454"/>
                    </a:cubicBezTo>
                    <a:cubicBezTo>
                      <a:pt x="539" y="464"/>
                      <a:pt x="505" y="463"/>
                      <a:pt x="492" y="433"/>
                    </a:cubicBezTo>
                    <a:cubicBezTo>
                      <a:pt x="461" y="350"/>
                      <a:pt x="440" y="263"/>
                      <a:pt x="411" y="179"/>
                    </a:cubicBezTo>
                    <a:cubicBezTo>
                      <a:pt x="408" y="165"/>
                      <a:pt x="396" y="156"/>
                      <a:pt x="385" y="147"/>
                    </a:cubicBezTo>
                    <a:cubicBezTo>
                      <a:pt x="424" y="314"/>
                      <a:pt x="480" y="476"/>
                      <a:pt x="524" y="641"/>
                    </a:cubicBezTo>
                    <a:cubicBezTo>
                      <a:pt x="483" y="642"/>
                      <a:pt x="443" y="642"/>
                      <a:pt x="402" y="641"/>
                    </a:cubicBezTo>
                    <a:cubicBezTo>
                      <a:pt x="398" y="760"/>
                      <a:pt x="403" y="878"/>
                      <a:pt x="400" y="996"/>
                    </a:cubicBezTo>
                    <a:cubicBezTo>
                      <a:pt x="401" y="1023"/>
                      <a:pt x="383" y="1053"/>
                      <a:pt x="353" y="1052"/>
                    </a:cubicBezTo>
                    <a:cubicBezTo>
                      <a:pt x="324" y="1054"/>
                      <a:pt x="302" y="1025"/>
                      <a:pt x="306" y="997"/>
                    </a:cubicBezTo>
                    <a:cubicBezTo>
                      <a:pt x="304" y="879"/>
                      <a:pt x="307" y="760"/>
                      <a:pt x="304" y="641"/>
                    </a:cubicBezTo>
                    <a:cubicBezTo>
                      <a:pt x="297" y="641"/>
                      <a:pt x="283" y="642"/>
                      <a:pt x="276" y="642"/>
                    </a:cubicBezTo>
                    <a:cubicBezTo>
                      <a:pt x="273" y="765"/>
                      <a:pt x="278" y="888"/>
                      <a:pt x="274" y="1010"/>
                    </a:cubicBezTo>
                    <a:cubicBezTo>
                      <a:pt x="270" y="1066"/>
                      <a:pt x="186" y="1064"/>
                      <a:pt x="181" y="1010"/>
                    </a:cubicBezTo>
                    <a:cubicBezTo>
                      <a:pt x="179" y="887"/>
                      <a:pt x="181" y="764"/>
                      <a:pt x="180" y="642"/>
                    </a:cubicBezTo>
                    <a:cubicBezTo>
                      <a:pt x="139" y="642"/>
                      <a:pt x="98" y="642"/>
                      <a:pt x="56" y="641"/>
                    </a:cubicBezTo>
                    <a:cubicBezTo>
                      <a:pt x="95" y="479"/>
                      <a:pt x="141" y="318"/>
                      <a:pt x="179" y="156"/>
                    </a:cubicBezTo>
                    <a:cubicBezTo>
                      <a:pt x="174" y="159"/>
                      <a:pt x="165" y="165"/>
                      <a:pt x="160" y="168"/>
                    </a:cubicBezTo>
                    <a:cubicBezTo>
                      <a:pt x="130" y="255"/>
                      <a:pt x="111" y="346"/>
                      <a:pt x="81" y="433"/>
                    </a:cubicBezTo>
                    <a:cubicBezTo>
                      <a:pt x="72" y="473"/>
                      <a:pt x="1" y="470"/>
                      <a:pt x="0" y="427"/>
                    </a:cubicBezTo>
                    <a:cubicBezTo>
                      <a:pt x="6" y="360"/>
                      <a:pt x="34" y="296"/>
                      <a:pt x="50" y="231"/>
                    </a:cubicBezTo>
                    <a:cubicBezTo>
                      <a:pt x="71" y="170"/>
                      <a:pt x="77" y="100"/>
                      <a:pt x="121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6338623" y="1572444"/>
              <a:ext cx="309691" cy="815901"/>
              <a:chOff x="-384176" y="923926"/>
              <a:chExt cx="1928813" cy="5081586"/>
            </a:xfrm>
            <a:solidFill>
              <a:schemeClr val="accent1"/>
            </a:solidFill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0012" y="923926"/>
                <a:ext cx="998538" cy="963612"/>
              </a:xfrm>
              <a:custGeom>
                <a:avLst/>
                <a:gdLst>
                  <a:gd name="T0" fmla="*/ 105 w 266"/>
                  <a:gd name="T1" fmla="*/ 24 h 257"/>
                  <a:gd name="T2" fmla="*/ 231 w 266"/>
                  <a:gd name="T3" fmla="*/ 162 h 257"/>
                  <a:gd name="T4" fmla="*/ 51 w 266"/>
                  <a:gd name="T5" fmla="*/ 195 h 257"/>
                  <a:gd name="T6" fmla="*/ 105 w 266"/>
                  <a:gd name="T7" fmla="*/ 24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257">
                    <a:moveTo>
                      <a:pt x="105" y="24"/>
                    </a:moveTo>
                    <a:cubicBezTo>
                      <a:pt x="181" y="0"/>
                      <a:pt x="266" y="88"/>
                      <a:pt x="231" y="162"/>
                    </a:cubicBezTo>
                    <a:cubicBezTo>
                      <a:pt x="209" y="237"/>
                      <a:pt x="98" y="257"/>
                      <a:pt x="51" y="195"/>
                    </a:cubicBezTo>
                    <a:cubicBezTo>
                      <a:pt x="0" y="141"/>
                      <a:pt x="31" y="39"/>
                      <a:pt x="10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-384176" y="1835150"/>
                <a:ext cx="1928813" cy="4170362"/>
              </a:xfrm>
              <a:custGeom>
                <a:avLst/>
                <a:gdLst>
                  <a:gd name="T0" fmla="*/ 66 w 514"/>
                  <a:gd name="T1" fmla="*/ 28 h 1112"/>
                  <a:gd name="T2" fmla="*/ 284 w 514"/>
                  <a:gd name="T3" fmla="*/ 10 h 1112"/>
                  <a:gd name="T4" fmla="*/ 472 w 514"/>
                  <a:gd name="T5" fmla="*/ 46 h 1112"/>
                  <a:gd name="T6" fmla="*/ 513 w 514"/>
                  <a:gd name="T7" fmla="*/ 177 h 1112"/>
                  <a:gd name="T8" fmla="*/ 513 w 514"/>
                  <a:gd name="T9" fmla="*/ 480 h 1112"/>
                  <a:gd name="T10" fmla="*/ 476 w 514"/>
                  <a:gd name="T11" fmla="*/ 536 h 1112"/>
                  <a:gd name="T12" fmla="*/ 422 w 514"/>
                  <a:gd name="T13" fmla="*/ 480 h 1112"/>
                  <a:gd name="T14" fmla="*/ 422 w 514"/>
                  <a:gd name="T15" fmla="*/ 186 h 1112"/>
                  <a:gd name="T16" fmla="*/ 389 w 514"/>
                  <a:gd name="T17" fmla="*/ 187 h 1112"/>
                  <a:gd name="T18" fmla="*/ 388 w 514"/>
                  <a:gd name="T19" fmla="*/ 1029 h 1112"/>
                  <a:gd name="T20" fmla="*/ 272 w 514"/>
                  <a:gd name="T21" fmla="*/ 1042 h 1112"/>
                  <a:gd name="T22" fmla="*/ 271 w 514"/>
                  <a:gd name="T23" fmla="*/ 536 h 1112"/>
                  <a:gd name="T24" fmla="*/ 243 w 514"/>
                  <a:gd name="T25" fmla="*/ 536 h 1112"/>
                  <a:gd name="T26" fmla="*/ 243 w 514"/>
                  <a:gd name="T27" fmla="*/ 977 h 1112"/>
                  <a:gd name="T28" fmla="*/ 229 w 514"/>
                  <a:gd name="T29" fmla="*/ 1072 h 1112"/>
                  <a:gd name="T30" fmla="*/ 120 w 514"/>
                  <a:gd name="T31" fmla="*/ 1030 h 1112"/>
                  <a:gd name="T32" fmla="*/ 119 w 514"/>
                  <a:gd name="T33" fmla="*/ 188 h 1112"/>
                  <a:gd name="T34" fmla="*/ 92 w 514"/>
                  <a:gd name="T35" fmla="*/ 188 h 1112"/>
                  <a:gd name="T36" fmla="*/ 92 w 514"/>
                  <a:gd name="T37" fmla="*/ 467 h 1112"/>
                  <a:gd name="T38" fmla="*/ 37 w 514"/>
                  <a:gd name="T39" fmla="*/ 536 h 1112"/>
                  <a:gd name="T40" fmla="*/ 2 w 514"/>
                  <a:gd name="T41" fmla="*/ 492 h 1112"/>
                  <a:gd name="T42" fmla="*/ 1 w 514"/>
                  <a:gd name="T43" fmla="*/ 137 h 1112"/>
                  <a:gd name="T44" fmla="*/ 66 w 514"/>
                  <a:gd name="T45" fmla="*/ 28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1112">
                    <a:moveTo>
                      <a:pt x="66" y="28"/>
                    </a:moveTo>
                    <a:cubicBezTo>
                      <a:pt x="135" y="0"/>
                      <a:pt x="212" y="13"/>
                      <a:pt x="284" y="10"/>
                    </a:cubicBezTo>
                    <a:cubicBezTo>
                      <a:pt x="347" y="12"/>
                      <a:pt x="420" y="2"/>
                      <a:pt x="472" y="46"/>
                    </a:cubicBezTo>
                    <a:cubicBezTo>
                      <a:pt x="511" y="77"/>
                      <a:pt x="513" y="131"/>
                      <a:pt x="513" y="177"/>
                    </a:cubicBezTo>
                    <a:cubicBezTo>
                      <a:pt x="512" y="278"/>
                      <a:pt x="514" y="379"/>
                      <a:pt x="513" y="480"/>
                    </a:cubicBezTo>
                    <a:cubicBezTo>
                      <a:pt x="514" y="503"/>
                      <a:pt x="504" y="538"/>
                      <a:pt x="476" y="536"/>
                    </a:cubicBezTo>
                    <a:cubicBezTo>
                      <a:pt x="443" y="545"/>
                      <a:pt x="421" y="509"/>
                      <a:pt x="422" y="480"/>
                    </a:cubicBezTo>
                    <a:cubicBezTo>
                      <a:pt x="422" y="382"/>
                      <a:pt x="423" y="284"/>
                      <a:pt x="422" y="186"/>
                    </a:cubicBezTo>
                    <a:cubicBezTo>
                      <a:pt x="414" y="186"/>
                      <a:pt x="398" y="186"/>
                      <a:pt x="389" y="187"/>
                    </a:cubicBezTo>
                    <a:cubicBezTo>
                      <a:pt x="388" y="467"/>
                      <a:pt x="390" y="748"/>
                      <a:pt x="388" y="1029"/>
                    </a:cubicBezTo>
                    <a:cubicBezTo>
                      <a:pt x="395" y="1096"/>
                      <a:pt x="277" y="1112"/>
                      <a:pt x="272" y="1042"/>
                    </a:cubicBezTo>
                    <a:cubicBezTo>
                      <a:pt x="269" y="874"/>
                      <a:pt x="272" y="705"/>
                      <a:pt x="271" y="536"/>
                    </a:cubicBezTo>
                    <a:cubicBezTo>
                      <a:pt x="264" y="536"/>
                      <a:pt x="250" y="536"/>
                      <a:pt x="243" y="536"/>
                    </a:cubicBezTo>
                    <a:cubicBezTo>
                      <a:pt x="243" y="683"/>
                      <a:pt x="243" y="830"/>
                      <a:pt x="243" y="977"/>
                    </a:cubicBezTo>
                    <a:cubicBezTo>
                      <a:pt x="244" y="1009"/>
                      <a:pt x="241" y="1042"/>
                      <a:pt x="229" y="1072"/>
                    </a:cubicBezTo>
                    <a:cubicBezTo>
                      <a:pt x="190" y="1104"/>
                      <a:pt x="118" y="1088"/>
                      <a:pt x="120" y="1030"/>
                    </a:cubicBezTo>
                    <a:cubicBezTo>
                      <a:pt x="118" y="750"/>
                      <a:pt x="121" y="469"/>
                      <a:pt x="119" y="188"/>
                    </a:cubicBezTo>
                    <a:cubicBezTo>
                      <a:pt x="112" y="188"/>
                      <a:pt x="99" y="188"/>
                      <a:pt x="92" y="188"/>
                    </a:cubicBezTo>
                    <a:cubicBezTo>
                      <a:pt x="91" y="281"/>
                      <a:pt x="93" y="374"/>
                      <a:pt x="92" y="467"/>
                    </a:cubicBezTo>
                    <a:cubicBezTo>
                      <a:pt x="92" y="498"/>
                      <a:pt x="77" y="546"/>
                      <a:pt x="37" y="536"/>
                    </a:cubicBezTo>
                    <a:cubicBezTo>
                      <a:pt x="14" y="538"/>
                      <a:pt x="0" y="512"/>
                      <a:pt x="2" y="492"/>
                    </a:cubicBezTo>
                    <a:cubicBezTo>
                      <a:pt x="0" y="374"/>
                      <a:pt x="1" y="255"/>
                      <a:pt x="1" y="137"/>
                    </a:cubicBezTo>
                    <a:cubicBezTo>
                      <a:pt x="0" y="93"/>
                      <a:pt x="22" y="45"/>
                      <a:pt x="6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3" name="Group 12"/>
            <p:cNvGrpSpPr>
              <a:grpSpLocks noChangeAspect="1"/>
            </p:cNvGrpSpPr>
            <p:nvPr/>
          </p:nvGrpSpPr>
          <p:grpSpPr bwMode="auto">
            <a:xfrm>
              <a:off x="7327968" y="1799107"/>
              <a:ext cx="305168" cy="305168"/>
              <a:chOff x="68" y="754"/>
              <a:chExt cx="803" cy="803"/>
            </a:xfrm>
          </p:grpSpPr>
          <p:sp>
            <p:nvSpPr>
              <p:cNvPr id="64" name="Oval 13"/>
              <p:cNvSpPr>
                <a:spLocks noChangeAspect="1" noChangeArrowheads="1"/>
              </p:cNvSpPr>
              <p:nvPr/>
            </p:nvSpPr>
            <p:spPr bwMode="auto">
              <a:xfrm>
                <a:off x="68" y="754"/>
                <a:ext cx="803" cy="8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5" name="Oval 14"/>
              <p:cNvSpPr>
                <a:spLocks noChangeAspect="1" noChangeArrowheads="1"/>
              </p:cNvSpPr>
              <p:nvPr/>
            </p:nvSpPr>
            <p:spPr bwMode="auto">
              <a:xfrm>
                <a:off x="108" y="794"/>
                <a:ext cx="721" cy="7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" name="Freeform 15"/>
              <p:cNvSpPr>
                <a:spLocks noChangeAspect="1"/>
              </p:cNvSpPr>
              <p:nvPr/>
            </p:nvSpPr>
            <p:spPr bwMode="auto">
              <a:xfrm>
                <a:off x="318" y="993"/>
                <a:ext cx="300" cy="323"/>
              </a:xfrm>
              <a:custGeom>
                <a:avLst/>
                <a:gdLst>
                  <a:gd name="T0" fmla="*/ 178566 w 127"/>
                  <a:gd name="T1" fmla="*/ 1715594 h 137"/>
                  <a:gd name="T2" fmla="*/ 385032 w 127"/>
                  <a:gd name="T3" fmla="*/ 1623032 h 137"/>
                  <a:gd name="T4" fmla="*/ 817087 w 127"/>
                  <a:gd name="T5" fmla="*/ 1062599 h 137"/>
                  <a:gd name="T6" fmla="*/ 1238958 w 127"/>
                  <a:gd name="T7" fmla="*/ 1623032 h 137"/>
                  <a:gd name="T8" fmla="*/ 1445575 w 127"/>
                  <a:gd name="T9" fmla="*/ 1715594 h 137"/>
                  <a:gd name="T10" fmla="*/ 1454010 w 127"/>
                  <a:gd name="T11" fmla="*/ 1715594 h 137"/>
                  <a:gd name="T12" fmla="*/ 1454010 w 127"/>
                  <a:gd name="T13" fmla="*/ 1715594 h 137"/>
                  <a:gd name="T14" fmla="*/ 1623995 w 127"/>
                  <a:gd name="T15" fmla="*/ 1715594 h 137"/>
                  <a:gd name="T16" fmla="*/ 973455 w 127"/>
                  <a:gd name="T17" fmla="*/ 864032 h 137"/>
                  <a:gd name="T18" fmla="*/ 1623995 w 127"/>
                  <a:gd name="T19" fmla="*/ 0 h 137"/>
                  <a:gd name="T20" fmla="*/ 1454010 w 127"/>
                  <a:gd name="T21" fmla="*/ 0 h 137"/>
                  <a:gd name="T22" fmla="*/ 1454010 w 127"/>
                  <a:gd name="T23" fmla="*/ 0 h 137"/>
                  <a:gd name="T24" fmla="*/ 1445575 w 127"/>
                  <a:gd name="T25" fmla="*/ 0 h 137"/>
                  <a:gd name="T26" fmla="*/ 1227491 w 127"/>
                  <a:gd name="T27" fmla="*/ 101189 h 137"/>
                  <a:gd name="T28" fmla="*/ 1227491 w 127"/>
                  <a:gd name="T29" fmla="*/ 112468 h 137"/>
                  <a:gd name="T30" fmla="*/ 1227491 w 127"/>
                  <a:gd name="T31" fmla="*/ 112468 h 137"/>
                  <a:gd name="T32" fmla="*/ 817087 w 127"/>
                  <a:gd name="T33" fmla="*/ 653156 h 137"/>
                  <a:gd name="T34" fmla="*/ 393508 w 127"/>
                  <a:gd name="T35" fmla="*/ 101189 h 137"/>
                  <a:gd name="T36" fmla="*/ 178566 w 127"/>
                  <a:gd name="T37" fmla="*/ 0 h 137"/>
                  <a:gd name="T38" fmla="*/ 166585 w 127"/>
                  <a:gd name="T39" fmla="*/ 0 h 137"/>
                  <a:gd name="T40" fmla="*/ 166585 w 127"/>
                  <a:gd name="T41" fmla="*/ 0 h 137"/>
                  <a:gd name="T42" fmla="*/ 0 w 127"/>
                  <a:gd name="T43" fmla="*/ 0 h 137"/>
                  <a:gd name="T44" fmla="*/ 648421 w 127"/>
                  <a:gd name="T45" fmla="*/ 864032 h 137"/>
                  <a:gd name="T46" fmla="*/ 0 w 127"/>
                  <a:gd name="T47" fmla="*/ 1715594 h 137"/>
                  <a:gd name="T48" fmla="*/ 166585 w 127"/>
                  <a:gd name="T49" fmla="*/ 1715594 h 137"/>
                  <a:gd name="T50" fmla="*/ 166585 w 127"/>
                  <a:gd name="T51" fmla="*/ 1715594 h 137"/>
                  <a:gd name="T52" fmla="*/ 178566 w 127"/>
                  <a:gd name="T53" fmla="*/ 1715594 h 1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"/>
                  <a:gd name="T82" fmla="*/ 0 h 137"/>
                  <a:gd name="T83" fmla="*/ 127 w 127"/>
                  <a:gd name="T84" fmla="*/ 137 h 1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" h="137">
                    <a:moveTo>
                      <a:pt x="14" y="137"/>
                    </a:moveTo>
                    <a:cubicBezTo>
                      <a:pt x="21" y="137"/>
                      <a:pt x="26" y="134"/>
                      <a:pt x="30" y="130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97" y="130"/>
                      <a:pt x="97" y="130"/>
                      <a:pt x="97" y="130"/>
                    </a:cubicBezTo>
                    <a:cubicBezTo>
                      <a:pt x="101" y="134"/>
                      <a:pt x="106" y="137"/>
                      <a:pt x="113" y="137"/>
                    </a:cubicBezTo>
                    <a:cubicBezTo>
                      <a:pt x="113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3" y="0"/>
                      <a:pt x="113" y="0"/>
                    </a:cubicBezTo>
                    <a:cubicBezTo>
                      <a:pt x="106" y="1"/>
                      <a:pt x="100" y="4"/>
                      <a:pt x="96" y="8"/>
                    </a:cubicBezTo>
                    <a:cubicBezTo>
                      <a:pt x="96" y="8"/>
                      <a:pt x="96" y="8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4"/>
                      <a:pt x="21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4" y="137"/>
                      <a:pt x="14" y="137"/>
                      <a:pt x="14" y="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1" name="Retângulo de cantos arredondados 15"/>
            <p:cNvSpPr/>
            <p:nvPr/>
          </p:nvSpPr>
          <p:spPr bwMode="auto">
            <a:xfrm>
              <a:off x="6963217" y="2115870"/>
              <a:ext cx="1034670" cy="2554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dirty="0">
                  <a:solidFill>
                    <a:prstClr val="white">
                      <a:lumMod val="50000"/>
                    </a:prstClr>
                  </a:solidFill>
                  <a:cs typeface="Arial" charset="0"/>
                </a:rPr>
                <a:t>Mulheres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83766" y="2771922"/>
            <a:ext cx="2405769" cy="923508"/>
            <a:chOff x="6049080" y="2771922"/>
            <a:chExt cx="2606250" cy="923508"/>
          </a:xfrm>
        </p:grpSpPr>
        <p:grpSp>
          <p:nvGrpSpPr>
            <p:cNvPr id="4101" name="Grupo 4100"/>
            <p:cNvGrpSpPr/>
            <p:nvPr/>
          </p:nvGrpSpPr>
          <p:grpSpPr>
            <a:xfrm>
              <a:off x="6049080" y="2824121"/>
              <a:ext cx="805010" cy="815881"/>
              <a:chOff x="-306388" y="947737"/>
              <a:chExt cx="5013883" cy="5081589"/>
            </a:xfrm>
            <a:solidFill>
              <a:schemeClr val="accent4"/>
            </a:solidFill>
          </p:grpSpPr>
          <p:sp>
            <p:nvSpPr>
              <p:cNvPr id="4096" name="Freeform 18"/>
              <p:cNvSpPr>
                <a:spLocks/>
              </p:cNvSpPr>
              <p:nvPr/>
            </p:nvSpPr>
            <p:spPr bwMode="auto">
              <a:xfrm>
                <a:off x="176212" y="947737"/>
                <a:ext cx="998538" cy="963613"/>
              </a:xfrm>
              <a:custGeom>
                <a:avLst/>
                <a:gdLst>
                  <a:gd name="T0" fmla="*/ 105 w 266"/>
                  <a:gd name="T1" fmla="*/ 24 h 257"/>
                  <a:gd name="T2" fmla="*/ 231 w 266"/>
                  <a:gd name="T3" fmla="*/ 163 h 257"/>
                  <a:gd name="T4" fmla="*/ 51 w 266"/>
                  <a:gd name="T5" fmla="*/ 195 h 257"/>
                  <a:gd name="T6" fmla="*/ 105 w 266"/>
                  <a:gd name="T7" fmla="*/ 24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257">
                    <a:moveTo>
                      <a:pt x="105" y="24"/>
                    </a:moveTo>
                    <a:cubicBezTo>
                      <a:pt x="181" y="0"/>
                      <a:pt x="266" y="88"/>
                      <a:pt x="231" y="163"/>
                    </a:cubicBezTo>
                    <a:cubicBezTo>
                      <a:pt x="209" y="237"/>
                      <a:pt x="98" y="257"/>
                      <a:pt x="51" y="195"/>
                    </a:cubicBezTo>
                    <a:cubicBezTo>
                      <a:pt x="0" y="141"/>
                      <a:pt x="31" y="39"/>
                      <a:pt x="105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97" name="Freeform 19"/>
              <p:cNvSpPr>
                <a:spLocks/>
              </p:cNvSpPr>
              <p:nvPr/>
            </p:nvSpPr>
            <p:spPr bwMode="auto">
              <a:xfrm>
                <a:off x="1747840" y="1179512"/>
                <a:ext cx="2959655" cy="2197099"/>
              </a:xfrm>
              <a:custGeom>
                <a:avLst/>
                <a:gdLst>
                  <a:gd name="T0" fmla="*/ 866 w 928"/>
                  <a:gd name="T1" fmla="*/ 0 h 586"/>
                  <a:gd name="T2" fmla="*/ 62 w 928"/>
                  <a:gd name="T3" fmla="*/ 0 h 586"/>
                  <a:gd name="T4" fmla="*/ 0 w 928"/>
                  <a:gd name="T5" fmla="*/ 62 h 586"/>
                  <a:gd name="T6" fmla="*/ 0 w 928"/>
                  <a:gd name="T7" fmla="*/ 380 h 586"/>
                  <a:gd name="T8" fmla="*/ 28 w 928"/>
                  <a:gd name="T9" fmla="*/ 364 h 586"/>
                  <a:gd name="T10" fmla="*/ 28 w 928"/>
                  <a:gd name="T11" fmla="*/ 62 h 586"/>
                  <a:gd name="T12" fmla="*/ 62 w 928"/>
                  <a:gd name="T13" fmla="*/ 28 h 586"/>
                  <a:gd name="T14" fmla="*/ 866 w 928"/>
                  <a:gd name="T15" fmla="*/ 28 h 586"/>
                  <a:gd name="T16" fmla="*/ 900 w 928"/>
                  <a:gd name="T17" fmla="*/ 62 h 586"/>
                  <a:gd name="T18" fmla="*/ 900 w 928"/>
                  <a:gd name="T19" fmla="*/ 524 h 586"/>
                  <a:gd name="T20" fmla="*/ 866 w 928"/>
                  <a:gd name="T21" fmla="*/ 558 h 586"/>
                  <a:gd name="T22" fmla="*/ 62 w 928"/>
                  <a:gd name="T23" fmla="*/ 558 h 586"/>
                  <a:gd name="T24" fmla="*/ 28 w 928"/>
                  <a:gd name="T25" fmla="*/ 524 h 586"/>
                  <a:gd name="T26" fmla="*/ 28 w 928"/>
                  <a:gd name="T27" fmla="*/ 516 h 586"/>
                  <a:gd name="T28" fmla="*/ 1 w 928"/>
                  <a:gd name="T29" fmla="*/ 532 h 586"/>
                  <a:gd name="T30" fmla="*/ 62 w 928"/>
                  <a:gd name="T31" fmla="*/ 586 h 586"/>
                  <a:gd name="T32" fmla="*/ 866 w 928"/>
                  <a:gd name="T33" fmla="*/ 586 h 586"/>
                  <a:gd name="T34" fmla="*/ 928 w 928"/>
                  <a:gd name="T35" fmla="*/ 524 h 586"/>
                  <a:gd name="T36" fmla="*/ 928 w 928"/>
                  <a:gd name="T37" fmla="*/ 62 h 586"/>
                  <a:gd name="T38" fmla="*/ 866 w 928"/>
                  <a:gd name="T3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28" h="586">
                    <a:moveTo>
                      <a:pt x="866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28" y="0"/>
                      <a:pt x="0" y="28"/>
                      <a:pt x="0" y="62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28" y="364"/>
                      <a:pt x="28" y="364"/>
                      <a:pt x="28" y="364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43"/>
                      <a:pt x="43" y="28"/>
                      <a:pt x="62" y="28"/>
                    </a:cubicBezTo>
                    <a:cubicBezTo>
                      <a:pt x="866" y="28"/>
                      <a:pt x="866" y="28"/>
                      <a:pt x="866" y="28"/>
                    </a:cubicBezTo>
                    <a:cubicBezTo>
                      <a:pt x="885" y="28"/>
                      <a:pt x="900" y="43"/>
                      <a:pt x="900" y="62"/>
                    </a:cubicBezTo>
                    <a:cubicBezTo>
                      <a:pt x="900" y="524"/>
                      <a:pt x="900" y="524"/>
                      <a:pt x="900" y="524"/>
                    </a:cubicBezTo>
                    <a:cubicBezTo>
                      <a:pt x="900" y="543"/>
                      <a:pt x="885" y="558"/>
                      <a:pt x="866" y="558"/>
                    </a:cubicBezTo>
                    <a:cubicBezTo>
                      <a:pt x="62" y="558"/>
                      <a:pt x="62" y="558"/>
                      <a:pt x="62" y="558"/>
                    </a:cubicBezTo>
                    <a:cubicBezTo>
                      <a:pt x="43" y="558"/>
                      <a:pt x="28" y="543"/>
                      <a:pt x="28" y="524"/>
                    </a:cubicBezTo>
                    <a:cubicBezTo>
                      <a:pt x="28" y="516"/>
                      <a:pt x="28" y="516"/>
                      <a:pt x="28" y="516"/>
                    </a:cubicBezTo>
                    <a:cubicBezTo>
                      <a:pt x="1" y="532"/>
                      <a:pt x="1" y="532"/>
                      <a:pt x="1" y="532"/>
                    </a:cubicBezTo>
                    <a:cubicBezTo>
                      <a:pt x="4" y="562"/>
                      <a:pt x="31" y="586"/>
                      <a:pt x="62" y="586"/>
                    </a:cubicBezTo>
                    <a:cubicBezTo>
                      <a:pt x="866" y="586"/>
                      <a:pt x="866" y="586"/>
                      <a:pt x="866" y="586"/>
                    </a:cubicBezTo>
                    <a:cubicBezTo>
                      <a:pt x="900" y="586"/>
                      <a:pt x="928" y="558"/>
                      <a:pt x="928" y="524"/>
                    </a:cubicBezTo>
                    <a:cubicBezTo>
                      <a:pt x="928" y="62"/>
                      <a:pt x="928" y="62"/>
                      <a:pt x="928" y="62"/>
                    </a:cubicBezTo>
                    <a:cubicBezTo>
                      <a:pt x="928" y="28"/>
                      <a:pt x="900" y="0"/>
                      <a:pt x="8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00" name="Freeform 20"/>
              <p:cNvSpPr>
                <a:spLocks/>
              </p:cNvSpPr>
              <p:nvPr/>
            </p:nvSpPr>
            <p:spPr bwMode="auto">
              <a:xfrm>
                <a:off x="-306388" y="1858963"/>
                <a:ext cx="3565525" cy="4170363"/>
              </a:xfrm>
              <a:custGeom>
                <a:avLst/>
                <a:gdLst>
                  <a:gd name="T0" fmla="*/ 950 w 951"/>
                  <a:gd name="T1" fmla="*/ 65 h 1112"/>
                  <a:gd name="T2" fmla="*/ 942 w 951"/>
                  <a:gd name="T3" fmla="*/ 62 h 1112"/>
                  <a:gd name="T4" fmla="*/ 663 w 951"/>
                  <a:gd name="T5" fmla="*/ 202 h 1112"/>
                  <a:gd name="T6" fmla="*/ 611 w 951"/>
                  <a:gd name="T7" fmla="*/ 185 h 1112"/>
                  <a:gd name="T8" fmla="*/ 513 w 951"/>
                  <a:gd name="T9" fmla="*/ 243 h 1112"/>
                  <a:gd name="T10" fmla="*/ 513 w 951"/>
                  <a:gd name="T11" fmla="*/ 177 h 1112"/>
                  <a:gd name="T12" fmla="*/ 472 w 951"/>
                  <a:gd name="T13" fmla="*/ 46 h 1112"/>
                  <a:gd name="T14" fmla="*/ 285 w 951"/>
                  <a:gd name="T15" fmla="*/ 11 h 1112"/>
                  <a:gd name="T16" fmla="*/ 66 w 951"/>
                  <a:gd name="T17" fmla="*/ 28 h 1112"/>
                  <a:gd name="T18" fmla="*/ 2 w 951"/>
                  <a:gd name="T19" fmla="*/ 138 h 1112"/>
                  <a:gd name="T20" fmla="*/ 2 w 951"/>
                  <a:gd name="T21" fmla="*/ 492 h 1112"/>
                  <a:gd name="T22" fmla="*/ 38 w 951"/>
                  <a:gd name="T23" fmla="*/ 537 h 1112"/>
                  <a:gd name="T24" fmla="*/ 92 w 951"/>
                  <a:gd name="T25" fmla="*/ 467 h 1112"/>
                  <a:gd name="T26" fmla="*/ 93 w 951"/>
                  <a:gd name="T27" fmla="*/ 188 h 1112"/>
                  <a:gd name="T28" fmla="*/ 119 w 951"/>
                  <a:gd name="T29" fmla="*/ 188 h 1112"/>
                  <a:gd name="T30" fmla="*/ 120 w 951"/>
                  <a:gd name="T31" fmla="*/ 1031 h 1112"/>
                  <a:gd name="T32" fmla="*/ 229 w 951"/>
                  <a:gd name="T33" fmla="*/ 1072 h 1112"/>
                  <a:gd name="T34" fmla="*/ 244 w 951"/>
                  <a:gd name="T35" fmla="*/ 978 h 1112"/>
                  <a:gd name="T36" fmla="*/ 243 w 951"/>
                  <a:gd name="T37" fmla="*/ 536 h 1112"/>
                  <a:gd name="T38" fmla="*/ 271 w 951"/>
                  <a:gd name="T39" fmla="*/ 536 h 1112"/>
                  <a:gd name="T40" fmla="*/ 272 w 951"/>
                  <a:gd name="T41" fmla="*/ 1042 h 1112"/>
                  <a:gd name="T42" fmla="*/ 388 w 951"/>
                  <a:gd name="T43" fmla="*/ 1029 h 1112"/>
                  <a:gd name="T44" fmla="*/ 389 w 951"/>
                  <a:gd name="T45" fmla="*/ 187 h 1112"/>
                  <a:gd name="T46" fmla="*/ 422 w 951"/>
                  <a:gd name="T47" fmla="*/ 186 h 1112"/>
                  <a:gd name="T48" fmla="*/ 423 w 951"/>
                  <a:gd name="T49" fmla="*/ 300 h 1112"/>
                  <a:gd name="T50" fmla="*/ 423 w 951"/>
                  <a:gd name="T51" fmla="*/ 311 h 1112"/>
                  <a:gd name="T52" fmla="*/ 430 w 951"/>
                  <a:gd name="T53" fmla="*/ 344 h 1112"/>
                  <a:gd name="T54" fmla="*/ 484 w 951"/>
                  <a:gd name="T55" fmla="*/ 365 h 1112"/>
                  <a:gd name="T56" fmla="*/ 657 w 951"/>
                  <a:gd name="T57" fmla="*/ 264 h 1112"/>
                  <a:gd name="T58" fmla="*/ 668 w 951"/>
                  <a:gd name="T59" fmla="*/ 211 h 1112"/>
                  <a:gd name="T60" fmla="*/ 947 w 951"/>
                  <a:gd name="T61" fmla="*/ 72 h 1112"/>
                  <a:gd name="T62" fmla="*/ 950 w 951"/>
                  <a:gd name="T63" fmla="*/ 65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1" h="1112">
                    <a:moveTo>
                      <a:pt x="950" y="65"/>
                    </a:moveTo>
                    <a:cubicBezTo>
                      <a:pt x="948" y="62"/>
                      <a:pt x="945" y="61"/>
                      <a:pt x="942" y="62"/>
                    </a:cubicBezTo>
                    <a:cubicBezTo>
                      <a:pt x="663" y="202"/>
                      <a:pt x="663" y="202"/>
                      <a:pt x="663" y="202"/>
                    </a:cubicBezTo>
                    <a:cubicBezTo>
                      <a:pt x="650" y="183"/>
                      <a:pt x="628" y="176"/>
                      <a:pt x="611" y="185"/>
                    </a:cubicBezTo>
                    <a:cubicBezTo>
                      <a:pt x="513" y="243"/>
                      <a:pt x="513" y="243"/>
                      <a:pt x="513" y="243"/>
                    </a:cubicBezTo>
                    <a:cubicBezTo>
                      <a:pt x="513" y="233"/>
                      <a:pt x="513" y="239"/>
                      <a:pt x="513" y="177"/>
                    </a:cubicBezTo>
                    <a:cubicBezTo>
                      <a:pt x="513" y="131"/>
                      <a:pt x="511" y="77"/>
                      <a:pt x="472" y="46"/>
                    </a:cubicBezTo>
                    <a:cubicBezTo>
                      <a:pt x="420" y="2"/>
                      <a:pt x="347" y="12"/>
                      <a:pt x="285" y="11"/>
                    </a:cubicBezTo>
                    <a:cubicBezTo>
                      <a:pt x="212" y="14"/>
                      <a:pt x="135" y="0"/>
                      <a:pt x="66" y="28"/>
                    </a:cubicBezTo>
                    <a:cubicBezTo>
                      <a:pt x="22" y="45"/>
                      <a:pt x="0" y="93"/>
                      <a:pt x="2" y="138"/>
                    </a:cubicBezTo>
                    <a:cubicBezTo>
                      <a:pt x="1" y="256"/>
                      <a:pt x="1" y="374"/>
                      <a:pt x="2" y="492"/>
                    </a:cubicBezTo>
                    <a:cubicBezTo>
                      <a:pt x="0" y="512"/>
                      <a:pt x="15" y="539"/>
                      <a:pt x="38" y="537"/>
                    </a:cubicBezTo>
                    <a:cubicBezTo>
                      <a:pt x="77" y="546"/>
                      <a:pt x="92" y="498"/>
                      <a:pt x="92" y="467"/>
                    </a:cubicBezTo>
                    <a:cubicBezTo>
                      <a:pt x="93" y="374"/>
                      <a:pt x="91" y="281"/>
                      <a:pt x="93" y="18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21" y="469"/>
                      <a:pt x="118" y="750"/>
                      <a:pt x="120" y="1031"/>
                    </a:cubicBezTo>
                    <a:cubicBezTo>
                      <a:pt x="118" y="1088"/>
                      <a:pt x="191" y="1104"/>
                      <a:pt x="229" y="1072"/>
                    </a:cubicBezTo>
                    <a:cubicBezTo>
                      <a:pt x="241" y="1042"/>
                      <a:pt x="244" y="1009"/>
                      <a:pt x="244" y="978"/>
                    </a:cubicBezTo>
                    <a:cubicBezTo>
                      <a:pt x="243" y="830"/>
                      <a:pt x="244" y="683"/>
                      <a:pt x="243" y="536"/>
                    </a:cubicBezTo>
                    <a:cubicBezTo>
                      <a:pt x="271" y="536"/>
                      <a:pt x="271" y="536"/>
                      <a:pt x="271" y="536"/>
                    </a:cubicBezTo>
                    <a:cubicBezTo>
                      <a:pt x="272" y="705"/>
                      <a:pt x="269" y="874"/>
                      <a:pt x="272" y="1042"/>
                    </a:cubicBezTo>
                    <a:cubicBezTo>
                      <a:pt x="278" y="1112"/>
                      <a:pt x="396" y="1097"/>
                      <a:pt x="388" y="1029"/>
                    </a:cubicBezTo>
                    <a:cubicBezTo>
                      <a:pt x="390" y="748"/>
                      <a:pt x="388" y="468"/>
                      <a:pt x="389" y="187"/>
                    </a:cubicBezTo>
                    <a:cubicBezTo>
                      <a:pt x="398" y="187"/>
                      <a:pt x="414" y="186"/>
                      <a:pt x="422" y="186"/>
                    </a:cubicBezTo>
                    <a:cubicBezTo>
                      <a:pt x="423" y="284"/>
                      <a:pt x="422" y="202"/>
                      <a:pt x="423" y="300"/>
                    </a:cubicBezTo>
                    <a:cubicBezTo>
                      <a:pt x="422" y="304"/>
                      <a:pt x="423" y="307"/>
                      <a:pt x="423" y="311"/>
                    </a:cubicBezTo>
                    <a:cubicBezTo>
                      <a:pt x="422" y="322"/>
                      <a:pt x="424" y="333"/>
                      <a:pt x="430" y="344"/>
                    </a:cubicBezTo>
                    <a:cubicBezTo>
                      <a:pt x="443" y="366"/>
                      <a:pt x="467" y="375"/>
                      <a:pt x="484" y="365"/>
                    </a:cubicBezTo>
                    <a:cubicBezTo>
                      <a:pt x="657" y="264"/>
                      <a:pt x="657" y="264"/>
                      <a:pt x="657" y="264"/>
                    </a:cubicBezTo>
                    <a:cubicBezTo>
                      <a:pt x="673" y="254"/>
                      <a:pt x="678" y="231"/>
                      <a:pt x="668" y="211"/>
                    </a:cubicBezTo>
                    <a:cubicBezTo>
                      <a:pt x="947" y="72"/>
                      <a:pt x="947" y="72"/>
                      <a:pt x="947" y="72"/>
                    </a:cubicBezTo>
                    <a:cubicBezTo>
                      <a:pt x="950" y="70"/>
                      <a:pt x="951" y="67"/>
                      <a:pt x="95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8345639" y="2771922"/>
              <a:ext cx="309691" cy="815901"/>
              <a:chOff x="-384176" y="923926"/>
              <a:chExt cx="1928813" cy="5081586"/>
            </a:xfrm>
            <a:solidFill>
              <a:schemeClr val="tx2"/>
            </a:solidFill>
          </p:grpSpPr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100012" y="923926"/>
                <a:ext cx="998538" cy="963612"/>
              </a:xfrm>
              <a:custGeom>
                <a:avLst/>
                <a:gdLst>
                  <a:gd name="T0" fmla="*/ 105 w 266"/>
                  <a:gd name="T1" fmla="*/ 24 h 257"/>
                  <a:gd name="T2" fmla="*/ 231 w 266"/>
                  <a:gd name="T3" fmla="*/ 162 h 257"/>
                  <a:gd name="T4" fmla="*/ 51 w 266"/>
                  <a:gd name="T5" fmla="*/ 195 h 257"/>
                  <a:gd name="T6" fmla="*/ 105 w 266"/>
                  <a:gd name="T7" fmla="*/ 24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6" h="257">
                    <a:moveTo>
                      <a:pt x="105" y="24"/>
                    </a:moveTo>
                    <a:cubicBezTo>
                      <a:pt x="181" y="0"/>
                      <a:pt x="266" y="88"/>
                      <a:pt x="231" y="162"/>
                    </a:cubicBezTo>
                    <a:cubicBezTo>
                      <a:pt x="209" y="237"/>
                      <a:pt x="98" y="257"/>
                      <a:pt x="51" y="195"/>
                    </a:cubicBezTo>
                    <a:cubicBezTo>
                      <a:pt x="0" y="141"/>
                      <a:pt x="31" y="39"/>
                      <a:pt x="10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-384176" y="1835150"/>
                <a:ext cx="1928813" cy="4170362"/>
              </a:xfrm>
              <a:custGeom>
                <a:avLst/>
                <a:gdLst>
                  <a:gd name="T0" fmla="*/ 66 w 514"/>
                  <a:gd name="T1" fmla="*/ 28 h 1112"/>
                  <a:gd name="T2" fmla="*/ 284 w 514"/>
                  <a:gd name="T3" fmla="*/ 10 h 1112"/>
                  <a:gd name="T4" fmla="*/ 472 w 514"/>
                  <a:gd name="T5" fmla="*/ 46 h 1112"/>
                  <a:gd name="T6" fmla="*/ 513 w 514"/>
                  <a:gd name="T7" fmla="*/ 177 h 1112"/>
                  <a:gd name="T8" fmla="*/ 513 w 514"/>
                  <a:gd name="T9" fmla="*/ 480 h 1112"/>
                  <a:gd name="T10" fmla="*/ 476 w 514"/>
                  <a:gd name="T11" fmla="*/ 536 h 1112"/>
                  <a:gd name="T12" fmla="*/ 422 w 514"/>
                  <a:gd name="T13" fmla="*/ 480 h 1112"/>
                  <a:gd name="T14" fmla="*/ 422 w 514"/>
                  <a:gd name="T15" fmla="*/ 186 h 1112"/>
                  <a:gd name="T16" fmla="*/ 389 w 514"/>
                  <a:gd name="T17" fmla="*/ 187 h 1112"/>
                  <a:gd name="T18" fmla="*/ 388 w 514"/>
                  <a:gd name="T19" fmla="*/ 1029 h 1112"/>
                  <a:gd name="T20" fmla="*/ 272 w 514"/>
                  <a:gd name="T21" fmla="*/ 1042 h 1112"/>
                  <a:gd name="T22" fmla="*/ 271 w 514"/>
                  <a:gd name="T23" fmla="*/ 536 h 1112"/>
                  <a:gd name="T24" fmla="*/ 243 w 514"/>
                  <a:gd name="T25" fmla="*/ 536 h 1112"/>
                  <a:gd name="T26" fmla="*/ 243 w 514"/>
                  <a:gd name="T27" fmla="*/ 977 h 1112"/>
                  <a:gd name="T28" fmla="*/ 229 w 514"/>
                  <a:gd name="T29" fmla="*/ 1072 h 1112"/>
                  <a:gd name="T30" fmla="*/ 120 w 514"/>
                  <a:gd name="T31" fmla="*/ 1030 h 1112"/>
                  <a:gd name="T32" fmla="*/ 119 w 514"/>
                  <a:gd name="T33" fmla="*/ 188 h 1112"/>
                  <a:gd name="T34" fmla="*/ 92 w 514"/>
                  <a:gd name="T35" fmla="*/ 188 h 1112"/>
                  <a:gd name="T36" fmla="*/ 92 w 514"/>
                  <a:gd name="T37" fmla="*/ 467 h 1112"/>
                  <a:gd name="T38" fmla="*/ 37 w 514"/>
                  <a:gd name="T39" fmla="*/ 536 h 1112"/>
                  <a:gd name="T40" fmla="*/ 2 w 514"/>
                  <a:gd name="T41" fmla="*/ 492 h 1112"/>
                  <a:gd name="T42" fmla="*/ 1 w 514"/>
                  <a:gd name="T43" fmla="*/ 137 h 1112"/>
                  <a:gd name="T44" fmla="*/ 66 w 514"/>
                  <a:gd name="T45" fmla="*/ 28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1112">
                    <a:moveTo>
                      <a:pt x="66" y="28"/>
                    </a:moveTo>
                    <a:cubicBezTo>
                      <a:pt x="135" y="0"/>
                      <a:pt x="212" y="13"/>
                      <a:pt x="284" y="10"/>
                    </a:cubicBezTo>
                    <a:cubicBezTo>
                      <a:pt x="347" y="12"/>
                      <a:pt x="420" y="2"/>
                      <a:pt x="472" y="46"/>
                    </a:cubicBezTo>
                    <a:cubicBezTo>
                      <a:pt x="511" y="77"/>
                      <a:pt x="513" y="131"/>
                      <a:pt x="513" y="177"/>
                    </a:cubicBezTo>
                    <a:cubicBezTo>
                      <a:pt x="512" y="278"/>
                      <a:pt x="514" y="379"/>
                      <a:pt x="513" y="480"/>
                    </a:cubicBezTo>
                    <a:cubicBezTo>
                      <a:pt x="514" y="503"/>
                      <a:pt x="504" y="538"/>
                      <a:pt x="476" y="536"/>
                    </a:cubicBezTo>
                    <a:cubicBezTo>
                      <a:pt x="443" y="545"/>
                      <a:pt x="421" y="509"/>
                      <a:pt x="422" y="480"/>
                    </a:cubicBezTo>
                    <a:cubicBezTo>
                      <a:pt x="422" y="382"/>
                      <a:pt x="423" y="284"/>
                      <a:pt x="422" y="186"/>
                    </a:cubicBezTo>
                    <a:cubicBezTo>
                      <a:pt x="414" y="186"/>
                      <a:pt x="398" y="186"/>
                      <a:pt x="389" y="187"/>
                    </a:cubicBezTo>
                    <a:cubicBezTo>
                      <a:pt x="388" y="467"/>
                      <a:pt x="390" y="748"/>
                      <a:pt x="388" y="1029"/>
                    </a:cubicBezTo>
                    <a:cubicBezTo>
                      <a:pt x="395" y="1096"/>
                      <a:pt x="277" y="1112"/>
                      <a:pt x="272" y="1042"/>
                    </a:cubicBezTo>
                    <a:cubicBezTo>
                      <a:pt x="269" y="874"/>
                      <a:pt x="272" y="705"/>
                      <a:pt x="271" y="536"/>
                    </a:cubicBezTo>
                    <a:cubicBezTo>
                      <a:pt x="264" y="536"/>
                      <a:pt x="250" y="536"/>
                      <a:pt x="243" y="536"/>
                    </a:cubicBezTo>
                    <a:cubicBezTo>
                      <a:pt x="243" y="683"/>
                      <a:pt x="243" y="830"/>
                      <a:pt x="243" y="977"/>
                    </a:cubicBezTo>
                    <a:cubicBezTo>
                      <a:pt x="244" y="1009"/>
                      <a:pt x="241" y="1042"/>
                      <a:pt x="229" y="1072"/>
                    </a:cubicBezTo>
                    <a:cubicBezTo>
                      <a:pt x="190" y="1104"/>
                      <a:pt x="118" y="1088"/>
                      <a:pt x="120" y="1030"/>
                    </a:cubicBezTo>
                    <a:cubicBezTo>
                      <a:pt x="118" y="750"/>
                      <a:pt x="121" y="469"/>
                      <a:pt x="119" y="188"/>
                    </a:cubicBezTo>
                    <a:cubicBezTo>
                      <a:pt x="112" y="188"/>
                      <a:pt x="99" y="188"/>
                      <a:pt x="92" y="188"/>
                    </a:cubicBezTo>
                    <a:cubicBezTo>
                      <a:pt x="91" y="281"/>
                      <a:pt x="93" y="374"/>
                      <a:pt x="92" y="467"/>
                    </a:cubicBezTo>
                    <a:cubicBezTo>
                      <a:pt x="92" y="498"/>
                      <a:pt x="77" y="546"/>
                      <a:pt x="37" y="536"/>
                    </a:cubicBezTo>
                    <a:cubicBezTo>
                      <a:pt x="14" y="538"/>
                      <a:pt x="0" y="512"/>
                      <a:pt x="2" y="492"/>
                    </a:cubicBezTo>
                    <a:cubicBezTo>
                      <a:pt x="0" y="374"/>
                      <a:pt x="1" y="255"/>
                      <a:pt x="1" y="137"/>
                    </a:cubicBezTo>
                    <a:cubicBezTo>
                      <a:pt x="0" y="93"/>
                      <a:pt x="22" y="45"/>
                      <a:pt x="6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2" name="Retângulo de cantos arredondados 15"/>
            <p:cNvSpPr/>
            <p:nvPr/>
          </p:nvSpPr>
          <p:spPr bwMode="auto">
            <a:xfrm>
              <a:off x="7010248" y="2838354"/>
              <a:ext cx="940609" cy="2809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dirty="0">
                  <a:solidFill>
                    <a:prstClr val="white">
                      <a:lumMod val="50000"/>
                    </a:prstClr>
                  </a:solidFill>
                  <a:cs typeface="Arial" charset="0"/>
                </a:rPr>
                <a:t>Professores</a:t>
              </a:r>
            </a:p>
          </p:txBody>
        </p:sp>
        <p:grpSp>
          <p:nvGrpSpPr>
            <p:cNvPr id="73" name="Group 12"/>
            <p:cNvGrpSpPr>
              <a:grpSpLocks noChangeAspect="1"/>
            </p:cNvGrpSpPr>
            <p:nvPr/>
          </p:nvGrpSpPr>
          <p:grpSpPr bwMode="auto">
            <a:xfrm>
              <a:off x="7327968" y="3123247"/>
              <a:ext cx="305168" cy="305168"/>
              <a:chOff x="68" y="754"/>
              <a:chExt cx="803" cy="803"/>
            </a:xfrm>
          </p:grpSpPr>
          <p:sp>
            <p:nvSpPr>
              <p:cNvPr id="74" name="Oval 13"/>
              <p:cNvSpPr>
                <a:spLocks noChangeAspect="1" noChangeArrowheads="1"/>
              </p:cNvSpPr>
              <p:nvPr/>
            </p:nvSpPr>
            <p:spPr bwMode="auto">
              <a:xfrm>
                <a:off x="68" y="754"/>
                <a:ext cx="803" cy="8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5" name="Oval 14"/>
              <p:cNvSpPr>
                <a:spLocks noChangeAspect="1" noChangeArrowheads="1"/>
              </p:cNvSpPr>
              <p:nvPr/>
            </p:nvSpPr>
            <p:spPr bwMode="auto">
              <a:xfrm>
                <a:off x="108" y="794"/>
                <a:ext cx="721" cy="7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6" name="Freeform 15"/>
              <p:cNvSpPr>
                <a:spLocks noChangeAspect="1"/>
              </p:cNvSpPr>
              <p:nvPr/>
            </p:nvSpPr>
            <p:spPr bwMode="auto">
              <a:xfrm>
                <a:off x="318" y="993"/>
                <a:ext cx="300" cy="323"/>
              </a:xfrm>
              <a:custGeom>
                <a:avLst/>
                <a:gdLst>
                  <a:gd name="T0" fmla="*/ 178566 w 127"/>
                  <a:gd name="T1" fmla="*/ 1715594 h 137"/>
                  <a:gd name="T2" fmla="*/ 385032 w 127"/>
                  <a:gd name="T3" fmla="*/ 1623032 h 137"/>
                  <a:gd name="T4" fmla="*/ 817087 w 127"/>
                  <a:gd name="T5" fmla="*/ 1062599 h 137"/>
                  <a:gd name="T6" fmla="*/ 1238958 w 127"/>
                  <a:gd name="T7" fmla="*/ 1623032 h 137"/>
                  <a:gd name="T8" fmla="*/ 1445575 w 127"/>
                  <a:gd name="T9" fmla="*/ 1715594 h 137"/>
                  <a:gd name="T10" fmla="*/ 1454010 w 127"/>
                  <a:gd name="T11" fmla="*/ 1715594 h 137"/>
                  <a:gd name="T12" fmla="*/ 1454010 w 127"/>
                  <a:gd name="T13" fmla="*/ 1715594 h 137"/>
                  <a:gd name="T14" fmla="*/ 1623995 w 127"/>
                  <a:gd name="T15" fmla="*/ 1715594 h 137"/>
                  <a:gd name="T16" fmla="*/ 973455 w 127"/>
                  <a:gd name="T17" fmla="*/ 864032 h 137"/>
                  <a:gd name="T18" fmla="*/ 1623995 w 127"/>
                  <a:gd name="T19" fmla="*/ 0 h 137"/>
                  <a:gd name="T20" fmla="*/ 1454010 w 127"/>
                  <a:gd name="T21" fmla="*/ 0 h 137"/>
                  <a:gd name="T22" fmla="*/ 1454010 w 127"/>
                  <a:gd name="T23" fmla="*/ 0 h 137"/>
                  <a:gd name="T24" fmla="*/ 1445575 w 127"/>
                  <a:gd name="T25" fmla="*/ 0 h 137"/>
                  <a:gd name="T26" fmla="*/ 1227491 w 127"/>
                  <a:gd name="T27" fmla="*/ 101189 h 137"/>
                  <a:gd name="T28" fmla="*/ 1227491 w 127"/>
                  <a:gd name="T29" fmla="*/ 112468 h 137"/>
                  <a:gd name="T30" fmla="*/ 1227491 w 127"/>
                  <a:gd name="T31" fmla="*/ 112468 h 137"/>
                  <a:gd name="T32" fmla="*/ 817087 w 127"/>
                  <a:gd name="T33" fmla="*/ 653156 h 137"/>
                  <a:gd name="T34" fmla="*/ 393508 w 127"/>
                  <a:gd name="T35" fmla="*/ 101189 h 137"/>
                  <a:gd name="T36" fmla="*/ 178566 w 127"/>
                  <a:gd name="T37" fmla="*/ 0 h 137"/>
                  <a:gd name="T38" fmla="*/ 166585 w 127"/>
                  <a:gd name="T39" fmla="*/ 0 h 137"/>
                  <a:gd name="T40" fmla="*/ 166585 w 127"/>
                  <a:gd name="T41" fmla="*/ 0 h 137"/>
                  <a:gd name="T42" fmla="*/ 0 w 127"/>
                  <a:gd name="T43" fmla="*/ 0 h 137"/>
                  <a:gd name="T44" fmla="*/ 648421 w 127"/>
                  <a:gd name="T45" fmla="*/ 864032 h 137"/>
                  <a:gd name="T46" fmla="*/ 0 w 127"/>
                  <a:gd name="T47" fmla="*/ 1715594 h 137"/>
                  <a:gd name="T48" fmla="*/ 166585 w 127"/>
                  <a:gd name="T49" fmla="*/ 1715594 h 137"/>
                  <a:gd name="T50" fmla="*/ 166585 w 127"/>
                  <a:gd name="T51" fmla="*/ 1715594 h 137"/>
                  <a:gd name="T52" fmla="*/ 178566 w 127"/>
                  <a:gd name="T53" fmla="*/ 1715594 h 1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"/>
                  <a:gd name="T82" fmla="*/ 0 h 137"/>
                  <a:gd name="T83" fmla="*/ 127 w 127"/>
                  <a:gd name="T84" fmla="*/ 137 h 1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" h="137">
                    <a:moveTo>
                      <a:pt x="14" y="137"/>
                    </a:moveTo>
                    <a:cubicBezTo>
                      <a:pt x="21" y="137"/>
                      <a:pt x="26" y="134"/>
                      <a:pt x="30" y="130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97" y="130"/>
                      <a:pt x="97" y="130"/>
                      <a:pt x="97" y="130"/>
                    </a:cubicBezTo>
                    <a:cubicBezTo>
                      <a:pt x="101" y="134"/>
                      <a:pt x="106" y="137"/>
                      <a:pt x="113" y="137"/>
                    </a:cubicBezTo>
                    <a:cubicBezTo>
                      <a:pt x="113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3" y="0"/>
                      <a:pt x="113" y="0"/>
                    </a:cubicBezTo>
                    <a:cubicBezTo>
                      <a:pt x="106" y="1"/>
                      <a:pt x="100" y="4"/>
                      <a:pt x="96" y="8"/>
                    </a:cubicBezTo>
                    <a:cubicBezTo>
                      <a:pt x="96" y="8"/>
                      <a:pt x="96" y="8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4"/>
                      <a:pt x="21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4" y="137"/>
                      <a:pt x="14" y="137"/>
                      <a:pt x="14" y="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7" name="Retângulo de cantos arredondados 15"/>
            <p:cNvSpPr/>
            <p:nvPr/>
          </p:nvSpPr>
          <p:spPr bwMode="auto">
            <a:xfrm>
              <a:off x="6963217" y="3440010"/>
              <a:ext cx="1034670" cy="2554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dirty="0">
                  <a:solidFill>
                    <a:prstClr val="white">
                      <a:lumMod val="50000"/>
                    </a:prstClr>
                  </a:solidFill>
                  <a:cs typeface="Arial" charset="0"/>
                </a:rPr>
                <a:t>Civis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39851" y="4101632"/>
            <a:ext cx="2734571" cy="888303"/>
            <a:chOff x="6109838" y="4101629"/>
            <a:chExt cx="2962452" cy="888303"/>
          </a:xfrm>
        </p:grpSpPr>
        <p:grpSp>
          <p:nvGrpSpPr>
            <p:cNvPr id="4107" name="Grupo 4106"/>
            <p:cNvGrpSpPr/>
            <p:nvPr/>
          </p:nvGrpSpPr>
          <p:grpSpPr>
            <a:xfrm>
              <a:off x="8063767" y="4101629"/>
              <a:ext cx="1008523" cy="888303"/>
              <a:chOff x="509588" y="3233738"/>
              <a:chExt cx="1965325" cy="1870075"/>
            </a:xfrm>
            <a:solidFill>
              <a:schemeClr val="tx2"/>
            </a:solidFill>
          </p:grpSpPr>
          <p:sp>
            <p:nvSpPr>
              <p:cNvPr id="4104" name="Freeform 25"/>
              <p:cNvSpPr>
                <a:spLocks noEditPoints="1"/>
              </p:cNvSpPr>
              <p:nvPr/>
            </p:nvSpPr>
            <p:spPr bwMode="auto">
              <a:xfrm>
                <a:off x="1144588" y="3233738"/>
                <a:ext cx="714375" cy="1870075"/>
              </a:xfrm>
              <a:custGeom>
                <a:avLst/>
                <a:gdLst>
                  <a:gd name="T0" fmla="*/ 0 w 450"/>
                  <a:gd name="T1" fmla="*/ 0 h 1178"/>
                  <a:gd name="T2" fmla="*/ 0 w 450"/>
                  <a:gd name="T3" fmla="*/ 1178 h 1178"/>
                  <a:gd name="T4" fmla="*/ 163 w 450"/>
                  <a:gd name="T5" fmla="*/ 1178 h 1178"/>
                  <a:gd name="T6" fmla="*/ 163 w 450"/>
                  <a:gd name="T7" fmla="*/ 940 h 1178"/>
                  <a:gd name="T8" fmla="*/ 288 w 450"/>
                  <a:gd name="T9" fmla="*/ 940 h 1178"/>
                  <a:gd name="T10" fmla="*/ 288 w 450"/>
                  <a:gd name="T11" fmla="*/ 1178 h 1178"/>
                  <a:gd name="T12" fmla="*/ 450 w 450"/>
                  <a:gd name="T13" fmla="*/ 1178 h 1178"/>
                  <a:gd name="T14" fmla="*/ 450 w 450"/>
                  <a:gd name="T15" fmla="*/ 0 h 1178"/>
                  <a:gd name="T16" fmla="*/ 0 w 450"/>
                  <a:gd name="T17" fmla="*/ 0 h 1178"/>
                  <a:gd name="T18" fmla="*/ 150 w 450"/>
                  <a:gd name="T19" fmla="*/ 752 h 1178"/>
                  <a:gd name="T20" fmla="*/ 75 w 450"/>
                  <a:gd name="T21" fmla="*/ 752 h 1178"/>
                  <a:gd name="T22" fmla="*/ 75 w 450"/>
                  <a:gd name="T23" fmla="*/ 564 h 1178"/>
                  <a:gd name="T24" fmla="*/ 150 w 450"/>
                  <a:gd name="T25" fmla="*/ 564 h 1178"/>
                  <a:gd name="T26" fmla="*/ 150 w 450"/>
                  <a:gd name="T27" fmla="*/ 752 h 1178"/>
                  <a:gd name="T28" fmla="*/ 150 w 450"/>
                  <a:gd name="T29" fmla="*/ 514 h 1178"/>
                  <a:gd name="T30" fmla="*/ 75 w 450"/>
                  <a:gd name="T31" fmla="*/ 514 h 1178"/>
                  <a:gd name="T32" fmla="*/ 75 w 450"/>
                  <a:gd name="T33" fmla="*/ 338 h 1178"/>
                  <a:gd name="T34" fmla="*/ 150 w 450"/>
                  <a:gd name="T35" fmla="*/ 338 h 1178"/>
                  <a:gd name="T36" fmla="*/ 150 w 450"/>
                  <a:gd name="T37" fmla="*/ 514 h 1178"/>
                  <a:gd name="T38" fmla="*/ 150 w 450"/>
                  <a:gd name="T39" fmla="*/ 288 h 1178"/>
                  <a:gd name="T40" fmla="*/ 75 w 450"/>
                  <a:gd name="T41" fmla="*/ 288 h 1178"/>
                  <a:gd name="T42" fmla="*/ 75 w 450"/>
                  <a:gd name="T43" fmla="*/ 100 h 1178"/>
                  <a:gd name="T44" fmla="*/ 150 w 450"/>
                  <a:gd name="T45" fmla="*/ 100 h 1178"/>
                  <a:gd name="T46" fmla="*/ 150 w 450"/>
                  <a:gd name="T47" fmla="*/ 288 h 1178"/>
                  <a:gd name="T48" fmla="*/ 263 w 450"/>
                  <a:gd name="T49" fmla="*/ 752 h 1178"/>
                  <a:gd name="T50" fmla="*/ 188 w 450"/>
                  <a:gd name="T51" fmla="*/ 752 h 1178"/>
                  <a:gd name="T52" fmla="*/ 188 w 450"/>
                  <a:gd name="T53" fmla="*/ 564 h 1178"/>
                  <a:gd name="T54" fmla="*/ 263 w 450"/>
                  <a:gd name="T55" fmla="*/ 564 h 1178"/>
                  <a:gd name="T56" fmla="*/ 263 w 450"/>
                  <a:gd name="T57" fmla="*/ 752 h 1178"/>
                  <a:gd name="T58" fmla="*/ 263 w 450"/>
                  <a:gd name="T59" fmla="*/ 514 h 1178"/>
                  <a:gd name="T60" fmla="*/ 188 w 450"/>
                  <a:gd name="T61" fmla="*/ 514 h 1178"/>
                  <a:gd name="T62" fmla="*/ 188 w 450"/>
                  <a:gd name="T63" fmla="*/ 338 h 1178"/>
                  <a:gd name="T64" fmla="*/ 263 w 450"/>
                  <a:gd name="T65" fmla="*/ 338 h 1178"/>
                  <a:gd name="T66" fmla="*/ 263 w 450"/>
                  <a:gd name="T67" fmla="*/ 514 h 1178"/>
                  <a:gd name="T68" fmla="*/ 263 w 450"/>
                  <a:gd name="T69" fmla="*/ 288 h 1178"/>
                  <a:gd name="T70" fmla="*/ 188 w 450"/>
                  <a:gd name="T71" fmla="*/ 288 h 1178"/>
                  <a:gd name="T72" fmla="*/ 188 w 450"/>
                  <a:gd name="T73" fmla="*/ 100 h 1178"/>
                  <a:gd name="T74" fmla="*/ 263 w 450"/>
                  <a:gd name="T75" fmla="*/ 100 h 1178"/>
                  <a:gd name="T76" fmla="*/ 263 w 450"/>
                  <a:gd name="T77" fmla="*/ 288 h 1178"/>
                  <a:gd name="T78" fmla="*/ 388 w 450"/>
                  <a:gd name="T79" fmla="*/ 752 h 1178"/>
                  <a:gd name="T80" fmla="*/ 313 w 450"/>
                  <a:gd name="T81" fmla="*/ 752 h 1178"/>
                  <a:gd name="T82" fmla="*/ 313 w 450"/>
                  <a:gd name="T83" fmla="*/ 564 h 1178"/>
                  <a:gd name="T84" fmla="*/ 388 w 450"/>
                  <a:gd name="T85" fmla="*/ 564 h 1178"/>
                  <a:gd name="T86" fmla="*/ 388 w 450"/>
                  <a:gd name="T87" fmla="*/ 752 h 1178"/>
                  <a:gd name="T88" fmla="*/ 388 w 450"/>
                  <a:gd name="T89" fmla="*/ 514 h 1178"/>
                  <a:gd name="T90" fmla="*/ 313 w 450"/>
                  <a:gd name="T91" fmla="*/ 514 h 1178"/>
                  <a:gd name="T92" fmla="*/ 313 w 450"/>
                  <a:gd name="T93" fmla="*/ 338 h 1178"/>
                  <a:gd name="T94" fmla="*/ 388 w 450"/>
                  <a:gd name="T95" fmla="*/ 338 h 1178"/>
                  <a:gd name="T96" fmla="*/ 388 w 450"/>
                  <a:gd name="T97" fmla="*/ 514 h 1178"/>
                  <a:gd name="T98" fmla="*/ 388 w 450"/>
                  <a:gd name="T99" fmla="*/ 288 h 1178"/>
                  <a:gd name="T100" fmla="*/ 313 w 450"/>
                  <a:gd name="T101" fmla="*/ 288 h 1178"/>
                  <a:gd name="T102" fmla="*/ 313 w 450"/>
                  <a:gd name="T103" fmla="*/ 100 h 1178"/>
                  <a:gd name="T104" fmla="*/ 388 w 450"/>
                  <a:gd name="T105" fmla="*/ 100 h 1178"/>
                  <a:gd name="T106" fmla="*/ 388 w 450"/>
                  <a:gd name="T107" fmla="*/ 288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0" h="1178">
                    <a:moveTo>
                      <a:pt x="0" y="0"/>
                    </a:moveTo>
                    <a:lnTo>
                      <a:pt x="0" y="1178"/>
                    </a:lnTo>
                    <a:lnTo>
                      <a:pt x="163" y="1178"/>
                    </a:lnTo>
                    <a:lnTo>
                      <a:pt x="163" y="940"/>
                    </a:lnTo>
                    <a:lnTo>
                      <a:pt x="288" y="940"/>
                    </a:lnTo>
                    <a:lnTo>
                      <a:pt x="288" y="1178"/>
                    </a:lnTo>
                    <a:lnTo>
                      <a:pt x="450" y="1178"/>
                    </a:lnTo>
                    <a:lnTo>
                      <a:pt x="450" y="0"/>
                    </a:lnTo>
                    <a:lnTo>
                      <a:pt x="0" y="0"/>
                    </a:lnTo>
                    <a:close/>
                    <a:moveTo>
                      <a:pt x="150" y="752"/>
                    </a:moveTo>
                    <a:lnTo>
                      <a:pt x="75" y="752"/>
                    </a:lnTo>
                    <a:lnTo>
                      <a:pt x="75" y="564"/>
                    </a:lnTo>
                    <a:lnTo>
                      <a:pt x="150" y="564"/>
                    </a:lnTo>
                    <a:lnTo>
                      <a:pt x="150" y="752"/>
                    </a:lnTo>
                    <a:close/>
                    <a:moveTo>
                      <a:pt x="150" y="514"/>
                    </a:moveTo>
                    <a:lnTo>
                      <a:pt x="75" y="514"/>
                    </a:lnTo>
                    <a:lnTo>
                      <a:pt x="75" y="338"/>
                    </a:lnTo>
                    <a:lnTo>
                      <a:pt x="150" y="338"/>
                    </a:lnTo>
                    <a:lnTo>
                      <a:pt x="150" y="514"/>
                    </a:lnTo>
                    <a:close/>
                    <a:moveTo>
                      <a:pt x="150" y="288"/>
                    </a:moveTo>
                    <a:lnTo>
                      <a:pt x="75" y="288"/>
                    </a:lnTo>
                    <a:lnTo>
                      <a:pt x="75" y="100"/>
                    </a:lnTo>
                    <a:lnTo>
                      <a:pt x="150" y="100"/>
                    </a:lnTo>
                    <a:lnTo>
                      <a:pt x="150" y="288"/>
                    </a:lnTo>
                    <a:close/>
                    <a:moveTo>
                      <a:pt x="263" y="752"/>
                    </a:moveTo>
                    <a:lnTo>
                      <a:pt x="188" y="752"/>
                    </a:lnTo>
                    <a:lnTo>
                      <a:pt x="188" y="564"/>
                    </a:lnTo>
                    <a:lnTo>
                      <a:pt x="263" y="564"/>
                    </a:lnTo>
                    <a:lnTo>
                      <a:pt x="263" y="752"/>
                    </a:lnTo>
                    <a:close/>
                    <a:moveTo>
                      <a:pt x="263" y="514"/>
                    </a:moveTo>
                    <a:lnTo>
                      <a:pt x="188" y="514"/>
                    </a:lnTo>
                    <a:lnTo>
                      <a:pt x="188" y="338"/>
                    </a:lnTo>
                    <a:lnTo>
                      <a:pt x="263" y="338"/>
                    </a:lnTo>
                    <a:lnTo>
                      <a:pt x="263" y="514"/>
                    </a:lnTo>
                    <a:close/>
                    <a:moveTo>
                      <a:pt x="263" y="288"/>
                    </a:moveTo>
                    <a:lnTo>
                      <a:pt x="188" y="288"/>
                    </a:lnTo>
                    <a:lnTo>
                      <a:pt x="188" y="100"/>
                    </a:lnTo>
                    <a:lnTo>
                      <a:pt x="263" y="100"/>
                    </a:lnTo>
                    <a:lnTo>
                      <a:pt x="263" y="288"/>
                    </a:lnTo>
                    <a:close/>
                    <a:moveTo>
                      <a:pt x="388" y="752"/>
                    </a:moveTo>
                    <a:lnTo>
                      <a:pt x="313" y="752"/>
                    </a:lnTo>
                    <a:lnTo>
                      <a:pt x="313" y="564"/>
                    </a:lnTo>
                    <a:lnTo>
                      <a:pt x="388" y="564"/>
                    </a:lnTo>
                    <a:lnTo>
                      <a:pt x="388" y="752"/>
                    </a:lnTo>
                    <a:close/>
                    <a:moveTo>
                      <a:pt x="388" y="514"/>
                    </a:moveTo>
                    <a:lnTo>
                      <a:pt x="313" y="514"/>
                    </a:lnTo>
                    <a:lnTo>
                      <a:pt x="313" y="338"/>
                    </a:lnTo>
                    <a:lnTo>
                      <a:pt x="388" y="338"/>
                    </a:lnTo>
                    <a:lnTo>
                      <a:pt x="388" y="514"/>
                    </a:lnTo>
                    <a:close/>
                    <a:moveTo>
                      <a:pt x="388" y="288"/>
                    </a:moveTo>
                    <a:lnTo>
                      <a:pt x="313" y="288"/>
                    </a:lnTo>
                    <a:lnTo>
                      <a:pt x="313" y="100"/>
                    </a:lnTo>
                    <a:lnTo>
                      <a:pt x="388" y="100"/>
                    </a:lnTo>
                    <a:lnTo>
                      <a:pt x="388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05" name="Freeform 26"/>
              <p:cNvSpPr>
                <a:spLocks noEditPoints="1"/>
              </p:cNvSpPr>
              <p:nvPr/>
            </p:nvSpPr>
            <p:spPr bwMode="auto">
              <a:xfrm>
                <a:off x="509588" y="3551238"/>
                <a:ext cx="614363" cy="1452563"/>
              </a:xfrm>
              <a:custGeom>
                <a:avLst/>
                <a:gdLst>
                  <a:gd name="T0" fmla="*/ 287 w 387"/>
                  <a:gd name="T1" fmla="*/ 790 h 915"/>
                  <a:gd name="T2" fmla="*/ 287 w 387"/>
                  <a:gd name="T3" fmla="*/ 677 h 915"/>
                  <a:gd name="T4" fmla="*/ 387 w 387"/>
                  <a:gd name="T5" fmla="*/ 677 h 915"/>
                  <a:gd name="T6" fmla="*/ 387 w 387"/>
                  <a:gd name="T7" fmla="*/ 589 h 915"/>
                  <a:gd name="T8" fmla="*/ 287 w 387"/>
                  <a:gd name="T9" fmla="*/ 589 h 915"/>
                  <a:gd name="T10" fmla="*/ 287 w 387"/>
                  <a:gd name="T11" fmla="*/ 477 h 915"/>
                  <a:gd name="T12" fmla="*/ 387 w 387"/>
                  <a:gd name="T13" fmla="*/ 477 h 915"/>
                  <a:gd name="T14" fmla="*/ 387 w 387"/>
                  <a:gd name="T15" fmla="*/ 389 h 915"/>
                  <a:gd name="T16" fmla="*/ 287 w 387"/>
                  <a:gd name="T17" fmla="*/ 389 h 915"/>
                  <a:gd name="T18" fmla="*/ 287 w 387"/>
                  <a:gd name="T19" fmla="*/ 276 h 915"/>
                  <a:gd name="T20" fmla="*/ 387 w 387"/>
                  <a:gd name="T21" fmla="*/ 276 h 915"/>
                  <a:gd name="T22" fmla="*/ 387 w 387"/>
                  <a:gd name="T23" fmla="*/ 188 h 915"/>
                  <a:gd name="T24" fmla="*/ 287 w 387"/>
                  <a:gd name="T25" fmla="*/ 188 h 915"/>
                  <a:gd name="T26" fmla="*/ 287 w 387"/>
                  <a:gd name="T27" fmla="*/ 76 h 915"/>
                  <a:gd name="T28" fmla="*/ 387 w 387"/>
                  <a:gd name="T29" fmla="*/ 76 h 915"/>
                  <a:gd name="T30" fmla="*/ 387 w 387"/>
                  <a:gd name="T31" fmla="*/ 0 h 915"/>
                  <a:gd name="T32" fmla="*/ 0 w 387"/>
                  <a:gd name="T33" fmla="*/ 0 h 915"/>
                  <a:gd name="T34" fmla="*/ 0 w 387"/>
                  <a:gd name="T35" fmla="*/ 915 h 915"/>
                  <a:gd name="T36" fmla="*/ 387 w 387"/>
                  <a:gd name="T37" fmla="*/ 915 h 915"/>
                  <a:gd name="T38" fmla="*/ 387 w 387"/>
                  <a:gd name="T39" fmla="*/ 790 h 915"/>
                  <a:gd name="T40" fmla="*/ 287 w 387"/>
                  <a:gd name="T41" fmla="*/ 790 h 915"/>
                  <a:gd name="T42" fmla="*/ 200 w 387"/>
                  <a:gd name="T43" fmla="*/ 790 h 915"/>
                  <a:gd name="T44" fmla="*/ 75 w 387"/>
                  <a:gd name="T45" fmla="*/ 790 h 915"/>
                  <a:gd name="T46" fmla="*/ 75 w 387"/>
                  <a:gd name="T47" fmla="*/ 677 h 915"/>
                  <a:gd name="T48" fmla="*/ 200 w 387"/>
                  <a:gd name="T49" fmla="*/ 677 h 915"/>
                  <a:gd name="T50" fmla="*/ 200 w 387"/>
                  <a:gd name="T51" fmla="*/ 790 h 915"/>
                  <a:gd name="T52" fmla="*/ 200 w 387"/>
                  <a:gd name="T53" fmla="*/ 589 h 915"/>
                  <a:gd name="T54" fmla="*/ 75 w 387"/>
                  <a:gd name="T55" fmla="*/ 589 h 915"/>
                  <a:gd name="T56" fmla="*/ 75 w 387"/>
                  <a:gd name="T57" fmla="*/ 477 h 915"/>
                  <a:gd name="T58" fmla="*/ 200 w 387"/>
                  <a:gd name="T59" fmla="*/ 477 h 915"/>
                  <a:gd name="T60" fmla="*/ 200 w 387"/>
                  <a:gd name="T61" fmla="*/ 589 h 915"/>
                  <a:gd name="T62" fmla="*/ 200 w 387"/>
                  <a:gd name="T63" fmla="*/ 389 h 915"/>
                  <a:gd name="T64" fmla="*/ 75 w 387"/>
                  <a:gd name="T65" fmla="*/ 389 h 915"/>
                  <a:gd name="T66" fmla="*/ 75 w 387"/>
                  <a:gd name="T67" fmla="*/ 276 h 915"/>
                  <a:gd name="T68" fmla="*/ 200 w 387"/>
                  <a:gd name="T69" fmla="*/ 276 h 915"/>
                  <a:gd name="T70" fmla="*/ 200 w 387"/>
                  <a:gd name="T71" fmla="*/ 389 h 915"/>
                  <a:gd name="T72" fmla="*/ 200 w 387"/>
                  <a:gd name="T73" fmla="*/ 188 h 915"/>
                  <a:gd name="T74" fmla="*/ 75 w 387"/>
                  <a:gd name="T75" fmla="*/ 188 h 915"/>
                  <a:gd name="T76" fmla="*/ 75 w 387"/>
                  <a:gd name="T77" fmla="*/ 76 h 915"/>
                  <a:gd name="T78" fmla="*/ 200 w 387"/>
                  <a:gd name="T79" fmla="*/ 76 h 915"/>
                  <a:gd name="T80" fmla="*/ 200 w 387"/>
                  <a:gd name="T81" fmla="*/ 188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7" h="915">
                    <a:moveTo>
                      <a:pt x="287" y="790"/>
                    </a:moveTo>
                    <a:lnTo>
                      <a:pt x="287" y="677"/>
                    </a:lnTo>
                    <a:lnTo>
                      <a:pt x="387" y="677"/>
                    </a:lnTo>
                    <a:lnTo>
                      <a:pt x="387" y="589"/>
                    </a:lnTo>
                    <a:lnTo>
                      <a:pt x="287" y="589"/>
                    </a:lnTo>
                    <a:lnTo>
                      <a:pt x="287" y="477"/>
                    </a:lnTo>
                    <a:lnTo>
                      <a:pt x="387" y="477"/>
                    </a:lnTo>
                    <a:lnTo>
                      <a:pt x="387" y="389"/>
                    </a:lnTo>
                    <a:lnTo>
                      <a:pt x="287" y="389"/>
                    </a:lnTo>
                    <a:lnTo>
                      <a:pt x="287" y="276"/>
                    </a:lnTo>
                    <a:lnTo>
                      <a:pt x="387" y="276"/>
                    </a:lnTo>
                    <a:lnTo>
                      <a:pt x="387" y="188"/>
                    </a:lnTo>
                    <a:lnTo>
                      <a:pt x="287" y="188"/>
                    </a:lnTo>
                    <a:lnTo>
                      <a:pt x="287" y="76"/>
                    </a:lnTo>
                    <a:lnTo>
                      <a:pt x="387" y="76"/>
                    </a:lnTo>
                    <a:lnTo>
                      <a:pt x="387" y="0"/>
                    </a:lnTo>
                    <a:lnTo>
                      <a:pt x="0" y="0"/>
                    </a:lnTo>
                    <a:lnTo>
                      <a:pt x="0" y="915"/>
                    </a:lnTo>
                    <a:lnTo>
                      <a:pt x="387" y="915"/>
                    </a:lnTo>
                    <a:lnTo>
                      <a:pt x="387" y="790"/>
                    </a:lnTo>
                    <a:lnTo>
                      <a:pt x="287" y="790"/>
                    </a:lnTo>
                    <a:close/>
                    <a:moveTo>
                      <a:pt x="200" y="790"/>
                    </a:moveTo>
                    <a:lnTo>
                      <a:pt x="75" y="790"/>
                    </a:lnTo>
                    <a:lnTo>
                      <a:pt x="75" y="677"/>
                    </a:lnTo>
                    <a:lnTo>
                      <a:pt x="200" y="677"/>
                    </a:lnTo>
                    <a:lnTo>
                      <a:pt x="200" y="790"/>
                    </a:lnTo>
                    <a:close/>
                    <a:moveTo>
                      <a:pt x="200" y="589"/>
                    </a:moveTo>
                    <a:lnTo>
                      <a:pt x="75" y="589"/>
                    </a:lnTo>
                    <a:lnTo>
                      <a:pt x="75" y="477"/>
                    </a:lnTo>
                    <a:lnTo>
                      <a:pt x="200" y="477"/>
                    </a:lnTo>
                    <a:lnTo>
                      <a:pt x="200" y="589"/>
                    </a:lnTo>
                    <a:close/>
                    <a:moveTo>
                      <a:pt x="200" y="389"/>
                    </a:moveTo>
                    <a:lnTo>
                      <a:pt x="75" y="389"/>
                    </a:lnTo>
                    <a:lnTo>
                      <a:pt x="75" y="276"/>
                    </a:lnTo>
                    <a:lnTo>
                      <a:pt x="200" y="276"/>
                    </a:lnTo>
                    <a:lnTo>
                      <a:pt x="200" y="389"/>
                    </a:lnTo>
                    <a:close/>
                    <a:moveTo>
                      <a:pt x="200" y="188"/>
                    </a:moveTo>
                    <a:lnTo>
                      <a:pt x="75" y="188"/>
                    </a:lnTo>
                    <a:lnTo>
                      <a:pt x="75" y="76"/>
                    </a:lnTo>
                    <a:lnTo>
                      <a:pt x="200" y="76"/>
                    </a:lnTo>
                    <a:lnTo>
                      <a:pt x="20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06" name="Freeform 27"/>
              <p:cNvSpPr>
                <a:spLocks noEditPoints="1"/>
              </p:cNvSpPr>
              <p:nvPr/>
            </p:nvSpPr>
            <p:spPr bwMode="auto">
              <a:xfrm>
                <a:off x="1898650" y="3751263"/>
                <a:ext cx="576263" cy="1273175"/>
              </a:xfrm>
              <a:custGeom>
                <a:avLst/>
                <a:gdLst>
                  <a:gd name="T0" fmla="*/ 313 w 363"/>
                  <a:gd name="T1" fmla="*/ 752 h 802"/>
                  <a:gd name="T2" fmla="*/ 313 w 363"/>
                  <a:gd name="T3" fmla="*/ 639 h 802"/>
                  <a:gd name="T4" fmla="*/ 313 w 363"/>
                  <a:gd name="T5" fmla="*/ 601 h 802"/>
                  <a:gd name="T6" fmla="*/ 313 w 363"/>
                  <a:gd name="T7" fmla="*/ 576 h 802"/>
                  <a:gd name="T8" fmla="*/ 313 w 363"/>
                  <a:gd name="T9" fmla="*/ 513 h 802"/>
                  <a:gd name="T10" fmla="*/ 313 w 363"/>
                  <a:gd name="T11" fmla="*/ 438 h 802"/>
                  <a:gd name="T12" fmla="*/ 313 w 363"/>
                  <a:gd name="T13" fmla="*/ 401 h 802"/>
                  <a:gd name="T14" fmla="*/ 313 w 363"/>
                  <a:gd name="T15" fmla="*/ 325 h 802"/>
                  <a:gd name="T16" fmla="*/ 313 w 363"/>
                  <a:gd name="T17" fmla="*/ 300 h 802"/>
                  <a:gd name="T18" fmla="*/ 313 w 363"/>
                  <a:gd name="T19" fmla="*/ 225 h 802"/>
                  <a:gd name="T20" fmla="*/ 313 w 363"/>
                  <a:gd name="T21" fmla="*/ 188 h 802"/>
                  <a:gd name="T22" fmla="*/ 313 w 363"/>
                  <a:gd name="T23" fmla="*/ 112 h 802"/>
                  <a:gd name="T24" fmla="*/ 313 w 363"/>
                  <a:gd name="T25" fmla="*/ 75 h 802"/>
                  <a:gd name="T26" fmla="*/ 313 w 363"/>
                  <a:gd name="T27" fmla="*/ 0 h 802"/>
                  <a:gd name="T28" fmla="*/ 238 w 363"/>
                  <a:gd name="T29" fmla="*/ 0 h 802"/>
                  <a:gd name="T30" fmla="*/ 0 w 363"/>
                  <a:gd name="T31" fmla="*/ 0 h 802"/>
                  <a:gd name="T32" fmla="*/ 0 w 363"/>
                  <a:gd name="T33" fmla="*/ 75 h 802"/>
                  <a:gd name="T34" fmla="*/ 238 w 363"/>
                  <a:gd name="T35" fmla="*/ 75 h 802"/>
                  <a:gd name="T36" fmla="*/ 238 w 363"/>
                  <a:gd name="T37" fmla="*/ 112 h 802"/>
                  <a:gd name="T38" fmla="*/ 0 w 363"/>
                  <a:gd name="T39" fmla="*/ 112 h 802"/>
                  <a:gd name="T40" fmla="*/ 0 w 363"/>
                  <a:gd name="T41" fmla="*/ 188 h 802"/>
                  <a:gd name="T42" fmla="*/ 238 w 363"/>
                  <a:gd name="T43" fmla="*/ 188 h 802"/>
                  <a:gd name="T44" fmla="*/ 238 w 363"/>
                  <a:gd name="T45" fmla="*/ 225 h 802"/>
                  <a:gd name="T46" fmla="*/ 0 w 363"/>
                  <a:gd name="T47" fmla="*/ 225 h 802"/>
                  <a:gd name="T48" fmla="*/ 0 w 363"/>
                  <a:gd name="T49" fmla="*/ 300 h 802"/>
                  <a:gd name="T50" fmla="*/ 238 w 363"/>
                  <a:gd name="T51" fmla="*/ 300 h 802"/>
                  <a:gd name="T52" fmla="*/ 238 w 363"/>
                  <a:gd name="T53" fmla="*/ 325 h 802"/>
                  <a:gd name="T54" fmla="*/ 0 w 363"/>
                  <a:gd name="T55" fmla="*/ 325 h 802"/>
                  <a:gd name="T56" fmla="*/ 0 w 363"/>
                  <a:gd name="T57" fmla="*/ 401 h 802"/>
                  <a:gd name="T58" fmla="*/ 238 w 363"/>
                  <a:gd name="T59" fmla="*/ 401 h 802"/>
                  <a:gd name="T60" fmla="*/ 238 w 363"/>
                  <a:gd name="T61" fmla="*/ 438 h 802"/>
                  <a:gd name="T62" fmla="*/ 0 w 363"/>
                  <a:gd name="T63" fmla="*/ 438 h 802"/>
                  <a:gd name="T64" fmla="*/ 0 w 363"/>
                  <a:gd name="T65" fmla="*/ 513 h 802"/>
                  <a:gd name="T66" fmla="*/ 238 w 363"/>
                  <a:gd name="T67" fmla="*/ 513 h 802"/>
                  <a:gd name="T68" fmla="*/ 238 w 363"/>
                  <a:gd name="T69" fmla="*/ 576 h 802"/>
                  <a:gd name="T70" fmla="*/ 0 w 363"/>
                  <a:gd name="T71" fmla="*/ 576 h 802"/>
                  <a:gd name="T72" fmla="*/ 0 w 363"/>
                  <a:gd name="T73" fmla="*/ 601 h 802"/>
                  <a:gd name="T74" fmla="*/ 0 w 363"/>
                  <a:gd name="T75" fmla="*/ 639 h 802"/>
                  <a:gd name="T76" fmla="*/ 0 w 363"/>
                  <a:gd name="T77" fmla="*/ 752 h 802"/>
                  <a:gd name="T78" fmla="*/ 0 w 363"/>
                  <a:gd name="T79" fmla="*/ 802 h 802"/>
                  <a:gd name="T80" fmla="*/ 238 w 363"/>
                  <a:gd name="T81" fmla="*/ 802 h 802"/>
                  <a:gd name="T82" fmla="*/ 313 w 363"/>
                  <a:gd name="T83" fmla="*/ 802 h 802"/>
                  <a:gd name="T84" fmla="*/ 363 w 363"/>
                  <a:gd name="T85" fmla="*/ 802 h 802"/>
                  <a:gd name="T86" fmla="*/ 363 w 363"/>
                  <a:gd name="T87" fmla="*/ 752 h 802"/>
                  <a:gd name="T88" fmla="*/ 313 w 363"/>
                  <a:gd name="T89" fmla="*/ 752 h 802"/>
                  <a:gd name="T90" fmla="*/ 188 w 363"/>
                  <a:gd name="T91" fmla="*/ 739 h 802"/>
                  <a:gd name="T92" fmla="*/ 38 w 363"/>
                  <a:gd name="T93" fmla="*/ 739 h 802"/>
                  <a:gd name="T94" fmla="*/ 38 w 363"/>
                  <a:gd name="T95" fmla="*/ 639 h 802"/>
                  <a:gd name="T96" fmla="*/ 188 w 363"/>
                  <a:gd name="T97" fmla="*/ 639 h 802"/>
                  <a:gd name="T98" fmla="*/ 188 w 363"/>
                  <a:gd name="T99" fmla="*/ 739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3" h="802">
                    <a:moveTo>
                      <a:pt x="313" y="752"/>
                    </a:moveTo>
                    <a:lnTo>
                      <a:pt x="313" y="639"/>
                    </a:lnTo>
                    <a:lnTo>
                      <a:pt x="313" y="601"/>
                    </a:lnTo>
                    <a:lnTo>
                      <a:pt x="313" y="576"/>
                    </a:lnTo>
                    <a:lnTo>
                      <a:pt x="313" y="513"/>
                    </a:lnTo>
                    <a:lnTo>
                      <a:pt x="313" y="438"/>
                    </a:lnTo>
                    <a:lnTo>
                      <a:pt x="313" y="401"/>
                    </a:lnTo>
                    <a:lnTo>
                      <a:pt x="313" y="325"/>
                    </a:lnTo>
                    <a:lnTo>
                      <a:pt x="313" y="300"/>
                    </a:lnTo>
                    <a:lnTo>
                      <a:pt x="313" y="225"/>
                    </a:lnTo>
                    <a:lnTo>
                      <a:pt x="313" y="188"/>
                    </a:lnTo>
                    <a:lnTo>
                      <a:pt x="313" y="112"/>
                    </a:lnTo>
                    <a:lnTo>
                      <a:pt x="313" y="75"/>
                    </a:lnTo>
                    <a:lnTo>
                      <a:pt x="313" y="0"/>
                    </a:lnTo>
                    <a:lnTo>
                      <a:pt x="238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238" y="75"/>
                    </a:lnTo>
                    <a:lnTo>
                      <a:pt x="238" y="112"/>
                    </a:lnTo>
                    <a:lnTo>
                      <a:pt x="0" y="112"/>
                    </a:lnTo>
                    <a:lnTo>
                      <a:pt x="0" y="188"/>
                    </a:lnTo>
                    <a:lnTo>
                      <a:pt x="238" y="188"/>
                    </a:lnTo>
                    <a:lnTo>
                      <a:pt x="238" y="225"/>
                    </a:lnTo>
                    <a:lnTo>
                      <a:pt x="0" y="225"/>
                    </a:lnTo>
                    <a:lnTo>
                      <a:pt x="0" y="300"/>
                    </a:lnTo>
                    <a:lnTo>
                      <a:pt x="238" y="300"/>
                    </a:lnTo>
                    <a:lnTo>
                      <a:pt x="238" y="325"/>
                    </a:lnTo>
                    <a:lnTo>
                      <a:pt x="0" y="325"/>
                    </a:lnTo>
                    <a:lnTo>
                      <a:pt x="0" y="401"/>
                    </a:lnTo>
                    <a:lnTo>
                      <a:pt x="238" y="401"/>
                    </a:lnTo>
                    <a:lnTo>
                      <a:pt x="238" y="438"/>
                    </a:lnTo>
                    <a:lnTo>
                      <a:pt x="0" y="438"/>
                    </a:lnTo>
                    <a:lnTo>
                      <a:pt x="0" y="513"/>
                    </a:lnTo>
                    <a:lnTo>
                      <a:pt x="238" y="513"/>
                    </a:lnTo>
                    <a:lnTo>
                      <a:pt x="238" y="576"/>
                    </a:lnTo>
                    <a:lnTo>
                      <a:pt x="0" y="576"/>
                    </a:lnTo>
                    <a:lnTo>
                      <a:pt x="0" y="601"/>
                    </a:lnTo>
                    <a:lnTo>
                      <a:pt x="0" y="639"/>
                    </a:lnTo>
                    <a:lnTo>
                      <a:pt x="0" y="752"/>
                    </a:lnTo>
                    <a:lnTo>
                      <a:pt x="0" y="802"/>
                    </a:lnTo>
                    <a:lnTo>
                      <a:pt x="238" y="802"/>
                    </a:lnTo>
                    <a:lnTo>
                      <a:pt x="313" y="802"/>
                    </a:lnTo>
                    <a:lnTo>
                      <a:pt x="363" y="802"/>
                    </a:lnTo>
                    <a:lnTo>
                      <a:pt x="363" y="752"/>
                    </a:lnTo>
                    <a:lnTo>
                      <a:pt x="313" y="752"/>
                    </a:lnTo>
                    <a:close/>
                    <a:moveTo>
                      <a:pt x="188" y="739"/>
                    </a:moveTo>
                    <a:lnTo>
                      <a:pt x="38" y="739"/>
                    </a:lnTo>
                    <a:lnTo>
                      <a:pt x="38" y="639"/>
                    </a:lnTo>
                    <a:lnTo>
                      <a:pt x="188" y="639"/>
                    </a:lnTo>
                    <a:lnTo>
                      <a:pt x="188" y="7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55" name="Grupo 54"/>
            <p:cNvGrpSpPr/>
            <p:nvPr/>
          </p:nvGrpSpPr>
          <p:grpSpPr>
            <a:xfrm>
              <a:off x="6109838" y="4420669"/>
              <a:ext cx="744252" cy="540298"/>
              <a:chOff x="5969000" y="3765550"/>
              <a:chExt cx="990600" cy="719137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6010275" y="4275138"/>
                <a:ext cx="211137" cy="206375"/>
              </a:xfrm>
              <a:custGeom>
                <a:avLst/>
                <a:gdLst>
                  <a:gd name="T0" fmla="*/ 53 w 56"/>
                  <a:gd name="T1" fmla="*/ 31 h 55"/>
                  <a:gd name="T2" fmla="*/ 56 w 56"/>
                  <a:gd name="T3" fmla="*/ 27 h 55"/>
                  <a:gd name="T4" fmla="*/ 53 w 56"/>
                  <a:gd name="T5" fmla="*/ 23 h 55"/>
                  <a:gd name="T6" fmla="*/ 52 w 56"/>
                  <a:gd name="T7" fmla="*/ 21 h 55"/>
                  <a:gd name="T8" fmla="*/ 53 w 56"/>
                  <a:gd name="T9" fmla="*/ 17 h 55"/>
                  <a:gd name="T10" fmla="*/ 48 w 56"/>
                  <a:gd name="T11" fmla="*/ 12 h 55"/>
                  <a:gd name="T12" fmla="*/ 44 w 56"/>
                  <a:gd name="T13" fmla="*/ 8 h 55"/>
                  <a:gd name="T14" fmla="*/ 42 w 56"/>
                  <a:gd name="T15" fmla="*/ 6 h 55"/>
                  <a:gd name="T16" fmla="*/ 40 w 56"/>
                  <a:gd name="T17" fmla="*/ 5 h 55"/>
                  <a:gd name="T18" fmla="*/ 35 w 56"/>
                  <a:gd name="T19" fmla="*/ 3 h 55"/>
                  <a:gd name="T20" fmla="*/ 33 w 56"/>
                  <a:gd name="T21" fmla="*/ 3 h 55"/>
                  <a:gd name="T22" fmla="*/ 31 w 56"/>
                  <a:gd name="T23" fmla="*/ 2 h 55"/>
                  <a:gd name="T24" fmla="*/ 25 w 56"/>
                  <a:gd name="T25" fmla="*/ 2 h 55"/>
                  <a:gd name="T26" fmla="*/ 23 w 56"/>
                  <a:gd name="T27" fmla="*/ 3 h 55"/>
                  <a:gd name="T28" fmla="*/ 21 w 56"/>
                  <a:gd name="T29" fmla="*/ 3 h 55"/>
                  <a:gd name="T30" fmla="*/ 15 w 56"/>
                  <a:gd name="T31" fmla="*/ 5 h 55"/>
                  <a:gd name="T32" fmla="*/ 12 w 56"/>
                  <a:gd name="T33" fmla="*/ 8 h 55"/>
                  <a:gd name="T34" fmla="*/ 8 w 56"/>
                  <a:gd name="T35" fmla="*/ 12 h 55"/>
                  <a:gd name="T36" fmla="*/ 7 w 56"/>
                  <a:gd name="T37" fmla="*/ 13 h 55"/>
                  <a:gd name="T38" fmla="*/ 5 w 56"/>
                  <a:gd name="T39" fmla="*/ 15 h 55"/>
                  <a:gd name="T40" fmla="*/ 3 w 56"/>
                  <a:gd name="T41" fmla="*/ 21 h 55"/>
                  <a:gd name="T42" fmla="*/ 3 w 56"/>
                  <a:gd name="T43" fmla="*/ 23 h 55"/>
                  <a:gd name="T44" fmla="*/ 3 w 56"/>
                  <a:gd name="T45" fmla="*/ 25 h 55"/>
                  <a:gd name="T46" fmla="*/ 3 w 56"/>
                  <a:gd name="T47" fmla="*/ 30 h 55"/>
                  <a:gd name="T48" fmla="*/ 3 w 56"/>
                  <a:gd name="T49" fmla="*/ 33 h 55"/>
                  <a:gd name="T50" fmla="*/ 3 w 56"/>
                  <a:gd name="T51" fmla="*/ 35 h 55"/>
                  <a:gd name="T52" fmla="*/ 6 w 56"/>
                  <a:gd name="T53" fmla="*/ 40 h 55"/>
                  <a:gd name="T54" fmla="*/ 8 w 56"/>
                  <a:gd name="T55" fmla="*/ 47 h 55"/>
                  <a:gd name="T56" fmla="*/ 13 w 56"/>
                  <a:gd name="T57" fmla="*/ 48 h 55"/>
                  <a:gd name="T58" fmla="*/ 14 w 56"/>
                  <a:gd name="T59" fmla="*/ 49 h 55"/>
                  <a:gd name="T60" fmla="*/ 17 w 56"/>
                  <a:gd name="T61" fmla="*/ 53 h 55"/>
                  <a:gd name="T62" fmla="*/ 21 w 56"/>
                  <a:gd name="T63" fmla="*/ 52 h 55"/>
                  <a:gd name="T64" fmla="*/ 24 w 56"/>
                  <a:gd name="T65" fmla="*/ 53 h 55"/>
                  <a:gd name="T66" fmla="*/ 28 w 56"/>
                  <a:gd name="T67" fmla="*/ 55 h 55"/>
                  <a:gd name="T68" fmla="*/ 32 w 56"/>
                  <a:gd name="T69" fmla="*/ 52 h 55"/>
                  <a:gd name="T70" fmla="*/ 34 w 56"/>
                  <a:gd name="T71" fmla="*/ 52 h 55"/>
                  <a:gd name="T72" fmla="*/ 39 w 56"/>
                  <a:gd name="T73" fmla="*/ 53 h 55"/>
                  <a:gd name="T74" fmla="*/ 44 w 56"/>
                  <a:gd name="T75" fmla="*/ 47 h 55"/>
                  <a:gd name="T76" fmla="*/ 48 w 56"/>
                  <a:gd name="T77" fmla="*/ 43 h 55"/>
                  <a:gd name="T78" fmla="*/ 49 w 56"/>
                  <a:gd name="T79" fmla="*/ 42 h 55"/>
                  <a:gd name="T80" fmla="*/ 50 w 56"/>
                  <a:gd name="T81" fmla="*/ 40 h 55"/>
                  <a:gd name="T82" fmla="*/ 52 w 56"/>
                  <a:gd name="T83" fmla="*/ 34 h 55"/>
                  <a:gd name="T84" fmla="*/ 53 w 56"/>
                  <a:gd name="T85" fmla="*/ 32 h 55"/>
                  <a:gd name="T86" fmla="*/ 24 w 56"/>
                  <a:gd name="T87" fmla="*/ 37 h 55"/>
                  <a:gd name="T88" fmla="*/ 32 w 56"/>
                  <a:gd name="T89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" h="55">
                    <a:moveTo>
                      <a:pt x="53" y="32"/>
                    </a:moveTo>
                    <a:cubicBezTo>
                      <a:pt x="53" y="32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30"/>
                    </a:cubicBezTo>
                    <a:cubicBezTo>
                      <a:pt x="54" y="30"/>
                      <a:pt x="56" y="29"/>
                      <a:pt x="56" y="27"/>
                    </a:cubicBezTo>
                    <a:cubicBezTo>
                      <a:pt x="56" y="26"/>
                      <a:pt x="54" y="25"/>
                      <a:pt x="53" y="25"/>
                    </a:cubicBezTo>
                    <a:cubicBezTo>
                      <a:pt x="53" y="24"/>
                      <a:pt x="53" y="23"/>
                      <a:pt x="53" y="23"/>
                    </a:cubicBezTo>
                    <a:cubicBezTo>
                      <a:pt x="53" y="23"/>
                      <a:pt x="53" y="22"/>
                      <a:pt x="53" y="22"/>
                    </a:cubicBezTo>
                    <a:cubicBezTo>
                      <a:pt x="53" y="22"/>
                      <a:pt x="52" y="21"/>
                      <a:pt x="52" y="21"/>
                    </a:cubicBezTo>
                    <a:cubicBezTo>
                      <a:pt x="52" y="21"/>
                      <a:pt x="52" y="20"/>
                      <a:pt x="52" y="20"/>
                    </a:cubicBezTo>
                    <a:cubicBezTo>
                      <a:pt x="53" y="19"/>
                      <a:pt x="54" y="18"/>
                      <a:pt x="53" y="17"/>
                    </a:cubicBezTo>
                    <a:cubicBezTo>
                      <a:pt x="53" y="15"/>
                      <a:pt x="51" y="15"/>
                      <a:pt x="50" y="15"/>
                    </a:cubicBezTo>
                    <a:cubicBezTo>
                      <a:pt x="49" y="14"/>
                      <a:pt x="49" y="13"/>
                      <a:pt x="48" y="12"/>
                    </a:cubicBezTo>
                    <a:cubicBezTo>
                      <a:pt x="49" y="10"/>
                      <a:pt x="49" y="9"/>
                      <a:pt x="47" y="8"/>
                    </a:cubicBezTo>
                    <a:cubicBezTo>
                      <a:pt x="46" y="7"/>
                      <a:pt x="45" y="7"/>
                      <a:pt x="44" y="8"/>
                    </a:cubicBezTo>
                    <a:cubicBezTo>
                      <a:pt x="43" y="7"/>
                      <a:pt x="43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4"/>
                      <a:pt x="40" y="2"/>
                      <a:pt x="38" y="2"/>
                    </a:cubicBezTo>
                    <a:cubicBezTo>
                      <a:pt x="37" y="1"/>
                      <a:pt x="35" y="2"/>
                      <a:pt x="35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6" y="0"/>
                      <a:pt x="25" y="1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2"/>
                      <a:pt x="18" y="1"/>
                      <a:pt x="17" y="2"/>
                    </a:cubicBezTo>
                    <a:cubicBezTo>
                      <a:pt x="16" y="2"/>
                      <a:pt x="15" y="4"/>
                      <a:pt x="15" y="5"/>
                    </a:cubicBezTo>
                    <a:cubicBezTo>
                      <a:pt x="15" y="6"/>
                      <a:pt x="14" y="6"/>
                      <a:pt x="14" y="6"/>
                    </a:cubicBezTo>
                    <a:cubicBezTo>
                      <a:pt x="13" y="7"/>
                      <a:pt x="13" y="7"/>
                      <a:pt x="12" y="8"/>
                    </a:cubicBezTo>
                    <a:cubicBezTo>
                      <a:pt x="11" y="7"/>
                      <a:pt x="9" y="7"/>
                      <a:pt x="8" y="8"/>
                    </a:cubicBezTo>
                    <a:cubicBezTo>
                      <a:pt x="7" y="9"/>
                      <a:pt x="7" y="10"/>
                      <a:pt x="8" y="12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5" y="15"/>
                    </a:cubicBezTo>
                    <a:cubicBezTo>
                      <a:pt x="4" y="15"/>
                      <a:pt x="3" y="16"/>
                      <a:pt x="2" y="17"/>
                    </a:cubicBezTo>
                    <a:cubicBezTo>
                      <a:pt x="2" y="18"/>
                      <a:pt x="2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3"/>
                    </a:cubicBezTo>
                    <a:cubicBezTo>
                      <a:pt x="3" y="23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9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5"/>
                    </a:cubicBezTo>
                    <a:cubicBezTo>
                      <a:pt x="2" y="35"/>
                      <a:pt x="2" y="37"/>
                      <a:pt x="2" y="38"/>
                    </a:cubicBezTo>
                    <a:cubicBezTo>
                      <a:pt x="3" y="40"/>
                      <a:pt x="4" y="40"/>
                      <a:pt x="6" y="40"/>
                    </a:cubicBezTo>
                    <a:cubicBezTo>
                      <a:pt x="6" y="41"/>
                      <a:pt x="7" y="42"/>
                      <a:pt x="8" y="43"/>
                    </a:cubicBezTo>
                    <a:cubicBezTo>
                      <a:pt x="7" y="44"/>
                      <a:pt x="7" y="46"/>
                      <a:pt x="8" y="47"/>
                    </a:cubicBezTo>
                    <a:cubicBezTo>
                      <a:pt x="9" y="48"/>
                      <a:pt x="11" y="48"/>
                      <a:pt x="12" y="47"/>
                    </a:cubicBezTo>
                    <a:cubicBezTo>
                      <a:pt x="12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9"/>
                      <a:pt x="15" y="50"/>
                      <a:pt x="16" y="50"/>
                    </a:cubicBezTo>
                    <a:cubicBezTo>
                      <a:pt x="15" y="51"/>
                      <a:pt x="16" y="53"/>
                      <a:pt x="17" y="53"/>
                    </a:cubicBezTo>
                    <a:cubicBezTo>
                      <a:pt x="19" y="54"/>
                      <a:pt x="20" y="53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2"/>
                      <a:pt x="23" y="52"/>
                    </a:cubicBezTo>
                    <a:cubicBezTo>
                      <a:pt x="23" y="52"/>
                      <a:pt x="24" y="52"/>
                      <a:pt x="24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4"/>
                      <a:pt x="26" y="55"/>
                      <a:pt x="28" y="55"/>
                    </a:cubicBezTo>
                    <a:cubicBezTo>
                      <a:pt x="29" y="55"/>
                      <a:pt x="30" y="54"/>
                      <a:pt x="31" y="53"/>
                    </a:cubicBezTo>
                    <a:cubicBezTo>
                      <a:pt x="31" y="53"/>
                      <a:pt x="32" y="53"/>
                      <a:pt x="32" y="52"/>
                    </a:cubicBezTo>
                    <a:cubicBezTo>
                      <a:pt x="32" y="52"/>
                      <a:pt x="33" y="52"/>
                      <a:pt x="33" y="52"/>
                    </a:cubicBezTo>
                    <a:cubicBezTo>
                      <a:pt x="33" y="52"/>
                      <a:pt x="34" y="52"/>
                      <a:pt x="34" y="52"/>
                    </a:cubicBezTo>
                    <a:cubicBezTo>
                      <a:pt x="34" y="52"/>
                      <a:pt x="35" y="52"/>
                      <a:pt x="35" y="52"/>
                    </a:cubicBezTo>
                    <a:cubicBezTo>
                      <a:pt x="36" y="53"/>
                      <a:pt x="37" y="54"/>
                      <a:pt x="39" y="53"/>
                    </a:cubicBezTo>
                    <a:cubicBezTo>
                      <a:pt x="40" y="52"/>
                      <a:pt x="41" y="51"/>
                      <a:pt x="40" y="49"/>
                    </a:cubicBezTo>
                    <a:cubicBezTo>
                      <a:pt x="41" y="49"/>
                      <a:pt x="43" y="48"/>
                      <a:pt x="44" y="47"/>
                    </a:cubicBezTo>
                    <a:cubicBezTo>
                      <a:pt x="45" y="48"/>
                      <a:pt x="46" y="48"/>
                      <a:pt x="47" y="47"/>
                    </a:cubicBezTo>
                    <a:cubicBezTo>
                      <a:pt x="49" y="46"/>
                      <a:pt x="49" y="44"/>
                      <a:pt x="48" y="43"/>
                    </a:cubicBezTo>
                    <a:cubicBezTo>
                      <a:pt x="48" y="43"/>
                      <a:pt x="48" y="42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9" y="41"/>
                      <a:pt x="49" y="41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2" y="40"/>
                      <a:pt x="53" y="39"/>
                      <a:pt x="54" y="38"/>
                    </a:cubicBezTo>
                    <a:cubicBezTo>
                      <a:pt x="54" y="36"/>
                      <a:pt x="54" y="35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3"/>
                      <a:pt x="53" y="33"/>
                      <a:pt x="53" y="32"/>
                    </a:cubicBezTo>
                    <a:close/>
                    <a:moveTo>
                      <a:pt x="38" y="31"/>
                    </a:moveTo>
                    <a:cubicBezTo>
                      <a:pt x="35" y="37"/>
                      <a:pt x="29" y="39"/>
                      <a:pt x="24" y="37"/>
                    </a:cubicBezTo>
                    <a:cubicBezTo>
                      <a:pt x="18" y="35"/>
                      <a:pt x="16" y="29"/>
                      <a:pt x="18" y="23"/>
                    </a:cubicBezTo>
                    <a:cubicBezTo>
                      <a:pt x="20" y="18"/>
                      <a:pt x="26" y="15"/>
                      <a:pt x="32" y="18"/>
                    </a:cubicBezTo>
                    <a:cubicBezTo>
                      <a:pt x="37" y="20"/>
                      <a:pt x="40" y="26"/>
                      <a:pt x="38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7" name="Freeform 10"/>
              <p:cNvSpPr>
                <a:spLocks noEditPoints="1"/>
              </p:cNvSpPr>
              <p:nvPr/>
            </p:nvSpPr>
            <p:spPr bwMode="auto">
              <a:xfrm>
                <a:off x="6551613" y="4076700"/>
                <a:ext cx="407987" cy="407987"/>
              </a:xfrm>
              <a:custGeom>
                <a:avLst/>
                <a:gdLst>
                  <a:gd name="T0" fmla="*/ 104 w 109"/>
                  <a:gd name="T1" fmla="*/ 61 h 109"/>
                  <a:gd name="T2" fmla="*/ 109 w 109"/>
                  <a:gd name="T3" fmla="*/ 54 h 109"/>
                  <a:gd name="T4" fmla="*/ 103 w 109"/>
                  <a:gd name="T5" fmla="*/ 46 h 109"/>
                  <a:gd name="T6" fmla="*/ 103 w 109"/>
                  <a:gd name="T7" fmla="*/ 43 h 109"/>
                  <a:gd name="T8" fmla="*/ 104 w 109"/>
                  <a:gd name="T9" fmla="*/ 33 h 109"/>
                  <a:gd name="T10" fmla="*/ 96 w 109"/>
                  <a:gd name="T11" fmla="*/ 26 h 109"/>
                  <a:gd name="T12" fmla="*/ 93 w 109"/>
                  <a:gd name="T13" fmla="*/ 16 h 109"/>
                  <a:gd name="T14" fmla="*/ 83 w 109"/>
                  <a:gd name="T15" fmla="*/ 14 h 109"/>
                  <a:gd name="T16" fmla="*/ 80 w 109"/>
                  <a:gd name="T17" fmla="*/ 12 h 109"/>
                  <a:gd name="T18" fmla="*/ 75 w 109"/>
                  <a:gd name="T19" fmla="*/ 4 h 109"/>
                  <a:gd name="T20" fmla="*/ 66 w 109"/>
                  <a:gd name="T21" fmla="*/ 6 h 109"/>
                  <a:gd name="T22" fmla="*/ 61 w 109"/>
                  <a:gd name="T23" fmla="*/ 5 h 109"/>
                  <a:gd name="T24" fmla="*/ 54 w 109"/>
                  <a:gd name="T25" fmla="*/ 0 h 109"/>
                  <a:gd name="T26" fmla="*/ 45 w 109"/>
                  <a:gd name="T27" fmla="*/ 5 h 109"/>
                  <a:gd name="T28" fmla="*/ 42 w 109"/>
                  <a:gd name="T29" fmla="*/ 6 h 109"/>
                  <a:gd name="T30" fmla="*/ 33 w 109"/>
                  <a:gd name="T31" fmla="*/ 4 h 109"/>
                  <a:gd name="T32" fmla="*/ 26 w 109"/>
                  <a:gd name="T33" fmla="*/ 13 h 109"/>
                  <a:gd name="T34" fmla="*/ 16 w 109"/>
                  <a:gd name="T35" fmla="*/ 16 h 109"/>
                  <a:gd name="T36" fmla="*/ 14 w 109"/>
                  <a:gd name="T37" fmla="*/ 25 h 109"/>
                  <a:gd name="T38" fmla="*/ 12 w 109"/>
                  <a:gd name="T39" fmla="*/ 28 h 109"/>
                  <a:gd name="T40" fmla="*/ 3 w 109"/>
                  <a:gd name="T41" fmla="*/ 34 h 109"/>
                  <a:gd name="T42" fmla="*/ 6 w 109"/>
                  <a:gd name="T43" fmla="*/ 42 h 109"/>
                  <a:gd name="T44" fmla="*/ 5 w 109"/>
                  <a:gd name="T45" fmla="*/ 47 h 109"/>
                  <a:gd name="T46" fmla="*/ 0 w 109"/>
                  <a:gd name="T47" fmla="*/ 54 h 109"/>
                  <a:gd name="T48" fmla="*/ 5 w 109"/>
                  <a:gd name="T49" fmla="*/ 62 h 109"/>
                  <a:gd name="T50" fmla="*/ 6 w 109"/>
                  <a:gd name="T51" fmla="*/ 66 h 109"/>
                  <a:gd name="T52" fmla="*/ 4 w 109"/>
                  <a:gd name="T53" fmla="*/ 76 h 109"/>
                  <a:gd name="T54" fmla="*/ 13 w 109"/>
                  <a:gd name="T55" fmla="*/ 82 h 109"/>
                  <a:gd name="T56" fmla="*/ 16 w 109"/>
                  <a:gd name="T57" fmla="*/ 93 h 109"/>
                  <a:gd name="T58" fmla="*/ 25 w 109"/>
                  <a:gd name="T59" fmla="*/ 95 h 109"/>
                  <a:gd name="T60" fmla="*/ 28 w 109"/>
                  <a:gd name="T61" fmla="*/ 97 h 109"/>
                  <a:gd name="T62" fmla="*/ 34 w 109"/>
                  <a:gd name="T63" fmla="*/ 105 h 109"/>
                  <a:gd name="T64" fmla="*/ 42 w 109"/>
                  <a:gd name="T65" fmla="*/ 103 h 109"/>
                  <a:gd name="T66" fmla="*/ 47 w 109"/>
                  <a:gd name="T67" fmla="*/ 104 h 109"/>
                  <a:gd name="T68" fmla="*/ 54 w 109"/>
                  <a:gd name="T69" fmla="*/ 109 h 109"/>
                  <a:gd name="T70" fmla="*/ 62 w 109"/>
                  <a:gd name="T71" fmla="*/ 104 h 109"/>
                  <a:gd name="T72" fmla="*/ 66 w 109"/>
                  <a:gd name="T73" fmla="*/ 103 h 109"/>
                  <a:gd name="T74" fmla="*/ 76 w 109"/>
                  <a:gd name="T75" fmla="*/ 105 h 109"/>
                  <a:gd name="T76" fmla="*/ 82 w 109"/>
                  <a:gd name="T77" fmla="*/ 96 h 109"/>
                  <a:gd name="T78" fmla="*/ 93 w 109"/>
                  <a:gd name="T79" fmla="*/ 93 h 109"/>
                  <a:gd name="T80" fmla="*/ 95 w 109"/>
                  <a:gd name="T81" fmla="*/ 84 h 109"/>
                  <a:gd name="T82" fmla="*/ 97 w 109"/>
                  <a:gd name="T83" fmla="*/ 80 h 109"/>
                  <a:gd name="T84" fmla="*/ 105 w 109"/>
                  <a:gd name="T85" fmla="*/ 75 h 109"/>
                  <a:gd name="T86" fmla="*/ 103 w 109"/>
                  <a:gd name="T87" fmla="*/ 67 h 109"/>
                  <a:gd name="T88" fmla="*/ 73 w 109"/>
                  <a:gd name="T89" fmla="*/ 62 h 109"/>
                  <a:gd name="T90" fmla="*/ 35 w 109"/>
                  <a:gd name="T91" fmla="*/ 47 h 109"/>
                  <a:gd name="T92" fmla="*/ 73 w 109"/>
                  <a:gd name="T93" fmla="*/ 6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09">
                    <a:moveTo>
                      <a:pt x="103" y="64"/>
                    </a:moveTo>
                    <a:cubicBezTo>
                      <a:pt x="103" y="63"/>
                      <a:pt x="104" y="62"/>
                      <a:pt x="104" y="61"/>
                    </a:cubicBezTo>
                    <a:cubicBezTo>
                      <a:pt x="104" y="61"/>
                      <a:pt x="104" y="60"/>
                      <a:pt x="104" y="60"/>
                    </a:cubicBezTo>
                    <a:cubicBezTo>
                      <a:pt x="107" y="60"/>
                      <a:pt x="109" y="57"/>
                      <a:pt x="109" y="54"/>
                    </a:cubicBezTo>
                    <a:cubicBezTo>
                      <a:pt x="109" y="51"/>
                      <a:pt x="107" y="49"/>
                      <a:pt x="104" y="49"/>
                    </a:cubicBezTo>
                    <a:cubicBezTo>
                      <a:pt x="104" y="48"/>
                      <a:pt x="104" y="47"/>
                      <a:pt x="103" y="46"/>
                    </a:cubicBezTo>
                    <a:cubicBezTo>
                      <a:pt x="103" y="45"/>
                      <a:pt x="103" y="45"/>
                      <a:pt x="103" y="44"/>
                    </a:cubicBezTo>
                    <a:cubicBezTo>
                      <a:pt x="103" y="44"/>
                      <a:pt x="103" y="43"/>
                      <a:pt x="103" y="43"/>
                    </a:cubicBezTo>
                    <a:cubicBezTo>
                      <a:pt x="103" y="42"/>
                      <a:pt x="102" y="41"/>
                      <a:pt x="102" y="40"/>
                    </a:cubicBezTo>
                    <a:cubicBezTo>
                      <a:pt x="105" y="39"/>
                      <a:pt x="106" y="36"/>
                      <a:pt x="104" y="33"/>
                    </a:cubicBezTo>
                    <a:cubicBezTo>
                      <a:pt x="103" y="30"/>
                      <a:pt x="100" y="29"/>
                      <a:pt x="98" y="30"/>
                    </a:cubicBezTo>
                    <a:cubicBezTo>
                      <a:pt x="97" y="28"/>
                      <a:pt x="96" y="27"/>
                      <a:pt x="96" y="26"/>
                    </a:cubicBezTo>
                    <a:cubicBezTo>
                      <a:pt x="95" y="25"/>
                      <a:pt x="94" y="24"/>
                      <a:pt x="93" y="23"/>
                    </a:cubicBezTo>
                    <a:cubicBezTo>
                      <a:pt x="95" y="21"/>
                      <a:pt x="95" y="18"/>
                      <a:pt x="93" y="16"/>
                    </a:cubicBezTo>
                    <a:cubicBezTo>
                      <a:pt x="91" y="14"/>
                      <a:pt x="88" y="14"/>
                      <a:pt x="85" y="15"/>
                    </a:cubicBezTo>
                    <a:cubicBezTo>
                      <a:pt x="85" y="15"/>
                      <a:pt x="84" y="14"/>
                      <a:pt x="83" y="14"/>
                    </a:cubicBezTo>
                    <a:cubicBezTo>
                      <a:pt x="83" y="13"/>
                      <a:pt x="83" y="13"/>
                      <a:pt x="82" y="13"/>
                    </a:cubicBezTo>
                    <a:cubicBezTo>
                      <a:pt x="81" y="12"/>
                      <a:pt x="81" y="12"/>
                      <a:pt x="80" y="12"/>
                    </a:cubicBezTo>
                    <a:cubicBezTo>
                      <a:pt x="80" y="11"/>
                      <a:pt x="79" y="11"/>
                      <a:pt x="78" y="10"/>
                    </a:cubicBezTo>
                    <a:cubicBezTo>
                      <a:pt x="79" y="8"/>
                      <a:pt x="77" y="5"/>
                      <a:pt x="75" y="4"/>
                    </a:cubicBezTo>
                    <a:cubicBezTo>
                      <a:pt x="72" y="3"/>
                      <a:pt x="69" y="4"/>
                      <a:pt x="67" y="6"/>
                    </a:cubicBezTo>
                    <a:cubicBezTo>
                      <a:pt x="67" y="6"/>
                      <a:pt x="67" y="6"/>
                      <a:pt x="66" y="6"/>
                    </a:cubicBezTo>
                    <a:cubicBezTo>
                      <a:pt x="65" y="6"/>
                      <a:pt x="65" y="5"/>
                      <a:pt x="64" y="5"/>
                    </a:cubicBezTo>
                    <a:cubicBezTo>
                      <a:pt x="63" y="5"/>
                      <a:pt x="62" y="5"/>
                      <a:pt x="61" y="5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2"/>
                      <a:pt x="57" y="0"/>
                      <a:pt x="54" y="0"/>
                    </a:cubicBezTo>
                    <a:cubicBezTo>
                      <a:pt x="51" y="0"/>
                      <a:pt x="49" y="2"/>
                      <a:pt x="48" y="5"/>
                    </a:cubicBezTo>
                    <a:cubicBezTo>
                      <a:pt x="47" y="5"/>
                      <a:pt x="46" y="5"/>
                      <a:pt x="45" y="5"/>
                    </a:cubicBezTo>
                    <a:cubicBezTo>
                      <a:pt x="45" y="5"/>
                      <a:pt x="44" y="5"/>
                      <a:pt x="44" y="5"/>
                    </a:cubicBezTo>
                    <a:cubicBezTo>
                      <a:pt x="43" y="6"/>
                      <a:pt x="42" y="6"/>
                      <a:pt x="42" y="6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39" y="4"/>
                      <a:pt x="35" y="3"/>
                      <a:pt x="33" y="4"/>
                    </a:cubicBezTo>
                    <a:cubicBezTo>
                      <a:pt x="30" y="5"/>
                      <a:pt x="29" y="8"/>
                      <a:pt x="29" y="11"/>
                    </a:cubicBezTo>
                    <a:cubicBezTo>
                      <a:pt x="28" y="12"/>
                      <a:pt x="27" y="12"/>
                      <a:pt x="26" y="13"/>
                    </a:cubicBezTo>
                    <a:cubicBezTo>
                      <a:pt x="25" y="14"/>
                      <a:pt x="24" y="14"/>
                      <a:pt x="23" y="15"/>
                    </a:cubicBezTo>
                    <a:cubicBezTo>
                      <a:pt x="21" y="14"/>
                      <a:pt x="18" y="14"/>
                      <a:pt x="16" y="16"/>
                    </a:cubicBezTo>
                    <a:cubicBezTo>
                      <a:pt x="13" y="18"/>
                      <a:pt x="13" y="21"/>
                      <a:pt x="15" y="23"/>
                    </a:cubicBezTo>
                    <a:cubicBezTo>
                      <a:pt x="15" y="24"/>
                      <a:pt x="14" y="24"/>
                      <a:pt x="14" y="25"/>
                    </a:cubicBezTo>
                    <a:cubicBezTo>
                      <a:pt x="13" y="26"/>
                      <a:pt x="13" y="26"/>
                      <a:pt x="13" y="27"/>
                    </a:cubicBezTo>
                    <a:cubicBezTo>
                      <a:pt x="12" y="27"/>
                      <a:pt x="12" y="28"/>
                      <a:pt x="12" y="28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8" y="30"/>
                      <a:pt x="5" y="31"/>
                      <a:pt x="3" y="34"/>
                    </a:cubicBezTo>
                    <a:cubicBezTo>
                      <a:pt x="2" y="37"/>
                      <a:pt x="4" y="40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6" y="43"/>
                      <a:pt x="5" y="44"/>
                      <a:pt x="5" y="45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2" y="49"/>
                      <a:pt x="0" y="51"/>
                      <a:pt x="0" y="54"/>
                    </a:cubicBezTo>
                    <a:cubicBezTo>
                      <a:pt x="0" y="57"/>
                      <a:pt x="2" y="60"/>
                      <a:pt x="5" y="60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3"/>
                      <a:pt x="5" y="64"/>
                      <a:pt x="5" y="65"/>
                    </a:cubicBezTo>
                    <a:cubicBezTo>
                      <a:pt x="5" y="65"/>
                      <a:pt x="6" y="66"/>
                      <a:pt x="6" y="66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4" y="70"/>
                      <a:pt x="3" y="73"/>
                      <a:pt x="4" y="76"/>
                    </a:cubicBezTo>
                    <a:cubicBezTo>
                      <a:pt x="5" y="78"/>
                      <a:pt x="8" y="80"/>
                      <a:pt x="11" y="79"/>
                    </a:cubicBezTo>
                    <a:cubicBezTo>
                      <a:pt x="11" y="80"/>
                      <a:pt x="12" y="81"/>
                      <a:pt x="13" y="82"/>
                    </a:cubicBezTo>
                    <a:cubicBezTo>
                      <a:pt x="13" y="83"/>
                      <a:pt x="14" y="84"/>
                      <a:pt x="15" y="85"/>
                    </a:cubicBezTo>
                    <a:cubicBezTo>
                      <a:pt x="13" y="88"/>
                      <a:pt x="13" y="91"/>
                      <a:pt x="16" y="93"/>
                    </a:cubicBezTo>
                    <a:cubicBezTo>
                      <a:pt x="18" y="95"/>
                      <a:pt x="21" y="95"/>
                      <a:pt x="23" y="94"/>
                    </a:cubicBezTo>
                    <a:cubicBezTo>
                      <a:pt x="24" y="94"/>
                      <a:pt x="24" y="95"/>
                      <a:pt x="25" y="95"/>
                    </a:cubicBezTo>
                    <a:cubicBezTo>
                      <a:pt x="26" y="95"/>
                      <a:pt x="26" y="96"/>
                      <a:pt x="26" y="96"/>
                    </a:cubicBezTo>
                    <a:cubicBezTo>
                      <a:pt x="27" y="96"/>
                      <a:pt x="28" y="97"/>
                      <a:pt x="28" y="97"/>
                    </a:cubicBezTo>
                    <a:cubicBezTo>
                      <a:pt x="29" y="97"/>
                      <a:pt x="30" y="98"/>
                      <a:pt x="30" y="98"/>
                    </a:cubicBezTo>
                    <a:cubicBezTo>
                      <a:pt x="30" y="101"/>
                      <a:pt x="31" y="104"/>
                      <a:pt x="34" y="105"/>
                    </a:cubicBezTo>
                    <a:cubicBezTo>
                      <a:pt x="37" y="106"/>
                      <a:pt x="40" y="105"/>
                      <a:pt x="41" y="103"/>
                    </a:cubicBezTo>
                    <a:cubicBezTo>
                      <a:pt x="41" y="103"/>
                      <a:pt x="42" y="103"/>
                      <a:pt x="42" y="103"/>
                    </a:cubicBezTo>
                    <a:cubicBezTo>
                      <a:pt x="43" y="103"/>
                      <a:pt x="44" y="103"/>
                      <a:pt x="45" y="103"/>
                    </a:cubicBezTo>
                    <a:cubicBezTo>
                      <a:pt x="46" y="104"/>
                      <a:pt x="47" y="104"/>
                      <a:pt x="47" y="104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49" y="107"/>
                      <a:pt x="51" y="109"/>
                      <a:pt x="54" y="109"/>
                    </a:cubicBezTo>
                    <a:cubicBezTo>
                      <a:pt x="57" y="109"/>
                      <a:pt x="60" y="107"/>
                      <a:pt x="60" y="104"/>
                    </a:cubicBezTo>
                    <a:cubicBezTo>
                      <a:pt x="61" y="104"/>
                      <a:pt x="62" y="104"/>
                      <a:pt x="62" y="104"/>
                    </a:cubicBezTo>
                    <a:cubicBezTo>
                      <a:pt x="63" y="104"/>
                      <a:pt x="64" y="103"/>
                      <a:pt x="65" y="103"/>
                    </a:cubicBezTo>
                    <a:cubicBezTo>
                      <a:pt x="65" y="103"/>
                      <a:pt x="65" y="103"/>
                      <a:pt x="66" y="103"/>
                    </a:cubicBezTo>
                    <a:cubicBezTo>
                      <a:pt x="67" y="103"/>
                      <a:pt x="68" y="103"/>
                      <a:pt x="68" y="102"/>
                    </a:cubicBezTo>
                    <a:cubicBezTo>
                      <a:pt x="70" y="105"/>
                      <a:pt x="73" y="106"/>
                      <a:pt x="76" y="105"/>
                    </a:cubicBezTo>
                    <a:cubicBezTo>
                      <a:pt x="78" y="103"/>
                      <a:pt x="80" y="101"/>
                      <a:pt x="79" y="98"/>
                    </a:cubicBezTo>
                    <a:cubicBezTo>
                      <a:pt x="80" y="97"/>
                      <a:pt x="81" y="96"/>
                      <a:pt x="82" y="96"/>
                    </a:cubicBezTo>
                    <a:cubicBezTo>
                      <a:pt x="83" y="95"/>
                      <a:pt x="84" y="94"/>
                      <a:pt x="85" y="94"/>
                    </a:cubicBezTo>
                    <a:cubicBezTo>
                      <a:pt x="88" y="95"/>
                      <a:pt x="91" y="95"/>
                      <a:pt x="93" y="93"/>
                    </a:cubicBezTo>
                    <a:cubicBezTo>
                      <a:pt x="95" y="91"/>
                      <a:pt x="95" y="88"/>
                      <a:pt x="93" y="85"/>
                    </a:cubicBezTo>
                    <a:cubicBezTo>
                      <a:pt x="94" y="85"/>
                      <a:pt x="94" y="84"/>
                      <a:pt x="95" y="84"/>
                    </a:cubicBezTo>
                    <a:cubicBezTo>
                      <a:pt x="95" y="83"/>
                      <a:pt x="95" y="83"/>
                      <a:pt x="96" y="82"/>
                    </a:cubicBezTo>
                    <a:cubicBezTo>
                      <a:pt x="96" y="82"/>
                      <a:pt x="96" y="81"/>
                      <a:pt x="97" y="80"/>
                    </a:cubicBezTo>
                    <a:cubicBezTo>
                      <a:pt x="97" y="80"/>
                      <a:pt x="98" y="79"/>
                      <a:pt x="98" y="78"/>
                    </a:cubicBezTo>
                    <a:cubicBezTo>
                      <a:pt x="101" y="79"/>
                      <a:pt x="104" y="77"/>
                      <a:pt x="105" y="75"/>
                    </a:cubicBezTo>
                    <a:cubicBezTo>
                      <a:pt x="106" y="72"/>
                      <a:pt x="105" y="69"/>
                      <a:pt x="102" y="68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3" y="66"/>
                      <a:pt x="103" y="65"/>
                      <a:pt x="103" y="64"/>
                    </a:cubicBezTo>
                    <a:close/>
                    <a:moveTo>
                      <a:pt x="73" y="62"/>
                    </a:moveTo>
                    <a:cubicBezTo>
                      <a:pt x="69" y="73"/>
                      <a:pt x="57" y="78"/>
                      <a:pt x="46" y="74"/>
                    </a:cubicBezTo>
                    <a:cubicBezTo>
                      <a:pt x="36" y="69"/>
                      <a:pt x="31" y="57"/>
                      <a:pt x="35" y="47"/>
                    </a:cubicBezTo>
                    <a:cubicBezTo>
                      <a:pt x="39" y="36"/>
                      <a:pt x="51" y="31"/>
                      <a:pt x="62" y="35"/>
                    </a:cubicBezTo>
                    <a:cubicBezTo>
                      <a:pt x="73" y="39"/>
                      <a:pt x="78" y="51"/>
                      <a:pt x="73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8" name="Freeform 13"/>
              <p:cNvSpPr>
                <a:spLocks noEditPoints="1"/>
              </p:cNvSpPr>
              <p:nvPr/>
            </p:nvSpPr>
            <p:spPr bwMode="auto">
              <a:xfrm>
                <a:off x="5969000" y="3765550"/>
                <a:ext cx="889000" cy="528637"/>
              </a:xfrm>
              <a:custGeom>
                <a:avLst/>
                <a:gdLst>
                  <a:gd name="T0" fmla="*/ 220 w 237"/>
                  <a:gd name="T1" fmla="*/ 0 h 141"/>
                  <a:gd name="T2" fmla="*/ 220 w 237"/>
                  <a:gd name="T3" fmla="*/ 0 h 141"/>
                  <a:gd name="T4" fmla="*/ 220 w 237"/>
                  <a:gd name="T5" fmla="*/ 0 h 141"/>
                  <a:gd name="T6" fmla="*/ 156 w 237"/>
                  <a:gd name="T7" fmla="*/ 0 h 141"/>
                  <a:gd name="T8" fmla="*/ 141 w 237"/>
                  <a:gd name="T9" fmla="*/ 13 h 141"/>
                  <a:gd name="T10" fmla="*/ 141 w 237"/>
                  <a:gd name="T11" fmla="*/ 16 h 141"/>
                  <a:gd name="T12" fmla="*/ 141 w 237"/>
                  <a:gd name="T13" fmla="*/ 17 h 141"/>
                  <a:gd name="T14" fmla="*/ 141 w 237"/>
                  <a:gd name="T15" fmla="*/ 17 h 141"/>
                  <a:gd name="T16" fmla="*/ 141 w 237"/>
                  <a:gd name="T17" fmla="*/ 17 h 141"/>
                  <a:gd name="T18" fmla="*/ 133 w 237"/>
                  <a:gd name="T19" fmla="*/ 73 h 141"/>
                  <a:gd name="T20" fmla="*/ 130 w 237"/>
                  <a:gd name="T21" fmla="*/ 75 h 141"/>
                  <a:gd name="T22" fmla="*/ 27 w 237"/>
                  <a:gd name="T23" fmla="*/ 75 h 141"/>
                  <a:gd name="T24" fmla="*/ 13 w 237"/>
                  <a:gd name="T25" fmla="*/ 89 h 141"/>
                  <a:gd name="T26" fmla="*/ 13 w 237"/>
                  <a:gd name="T27" fmla="*/ 118 h 141"/>
                  <a:gd name="T28" fmla="*/ 3 w 237"/>
                  <a:gd name="T29" fmla="*/ 118 h 141"/>
                  <a:gd name="T30" fmla="*/ 1 w 237"/>
                  <a:gd name="T31" fmla="*/ 118 h 141"/>
                  <a:gd name="T32" fmla="*/ 0 w 237"/>
                  <a:gd name="T33" fmla="*/ 120 h 141"/>
                  <a:gd name="T34" fmla="*/ 0 w 237"/>
                  <a:gd name="T35" fmla="*/ 120 h 141"/>
                  <a:gd name="T36" fmla="*/ 2 w 237"/>
                  <a:gd name="T37" fmla="*/ 138 h 141"/>
                  <a:gd name="T38" fmla="*/ 2 w 237"/>
                  <a:gd name="T39" fmla="*/ 139 h 141"/>
                  <a:gd name="T40" fmla="*/ 4 w 237"/>
                  <a:gd name="T41" fmla="*/ 140 h 141"/>
                  <a:gd name="T42" fmla="*/ 4 w 237"/>
                  <a:gd name="T43" fmla="*/ 140 h 141"/>
                  <a:gd name="T44" fmla="*/ 18 w 237"/>
                  <a:gd name="T45" fmla="*/ 141 h 141"/>
                  <a:gd name="T46" fmla="*/ 20 w 237"/>
                  <a:gd name="T47" fmla="*/ 141 h 141"/>
                  <a:gd name="T48" fmla="*/ 21 w 237"/>
                  <a:gd name="T49" fmla="*/ 139 h 141"/>
                  <a:gd name="T50" fmla="*/ 21 w 237"/>
                  <a:gd name="T51" fmla="*/ 134 h 141"/>
                  <a:gd name="T52" fmla="*/ 150 w 237"/>
                  <a:gd name="T53" fmla="*/ 134 h 141"/>
                  <a:gd name="T54" fmla="*/ 208 w 237"/>
                  <a:gd name="T55" fmla="*/ 78 h 141"/>
                  <a:gd name="T56" fmla="*/ 237 w 237"/>
                  <a:gd name="T57" fmla="*/ 85 h 141"/>
                  <a:gd name="T58" fmla="*/ 237 w 237"/>
                  <a:gd name="T59" fmla="*/ 16 h 141"/>
                  <a:gd name="T60" fmla="*/ 220 w 237"/>
                  <a:gd name="T61" fmla="*/ 0 h 141"/>
                  <a:gd name="T62" fmla="*/ 164 w 237"/>
                  <a:gd name="T63" fmla="*/ 74 h 141"/>
                  <a:gd name="T64" fmla="*/ 140 w 237"/>
                  <a:gd name="T65" fmla="*/ 74 h 141"/>
                  <a:gd name="T66" fmla="*/ 148 w 237"/>
                  <a:gd name="T67" fmla="*/ 15 h 141"/>
                  <a:gd name="T68" fmla="*/ 157 w 237"/>
                  <a:gd name="T69" fmla="*/ 8 h 141"/>
                  <a:gd name="T70" fmla="*/ 166 w 237"/>
                  <a:gd name="T71" fmla="*/ 8 h 141"/>
                  <a:gd name="T72" fmla="*/ 164 w 237"/>
                  <a:gd name="T73" fmla="*/ 74 h 141"/>
                  <a:gd name="T74" fmla="*/ 227 w 237"/>
                  <a:gd name="T75" fmla="*/ 74 h 141"/>
                  <a:gd name="T76" fmla="*/ 172 w 237"/>
                  <a:gd name="T77" fmla="*/ 74 h 141"/>
                  <a:gd name="T78" fmla="*/ 174 w 237"/>
                  <a:gd name="T79" fmla="*/ 8 h 141"/>
                  <a:gd name="T80" fmla="*/ 217 w 237"/>
                  <a:gd name="T81" fmla="*/ 8 h 141"/>
                  <a:gd name="T82" fmla="*/ 227 w 237"/>
                  <a:gd name="T83" fmla="*/ 18 h 141"/>
                  <a:gd name="T84" fmla="*/ 227 w 237"/>
                  <a:gd name="T85" fmla="*/ 7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7" h="141">
                    <a:moveTo>
                      <a:pt x="220" y="0"/>
                    </a:moveTo>
                    <a:cubicBezTo>
                      <a:pt x="220" y="0"/>
                      <a:pt x="220" y="0"/>
                      <a:pt x="220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9" y="1"/>
                      <a:pt x="143" y="6"/>
                      <a:pt x="141" y="13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6"/>
                      <a:pt x="141" y="17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3" y="73"/>
                      <a:pt x="133" y="73"/>
                      <a:pt x="133" y="73"/>
                    </a:cubicBezTo>
                    <a:cubicBezTo>
                      <a:pt x="133" y="74"/>
                      <a:pt x="132" y="75"/>
                      <a:pt x="130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19" y="76"/>
                      <a:pt x="13" y="82"/>
                      <a:pt x="13" y="89"/>
                    </a:cubicBezTo>
                    <a:cubicBezTo>
                      <a:pt x="13" y="118"/>
                      <a:pt x="13" y="118"/>
                      <a:pt x="13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2" y="118"/>
                      <a:pt x="2" y="118"/>
                      <a:pt x="1" y="118"/>
                    </a:cubicBezTo>
                    <a:cubicBezTo>
                      <a:pt x="1" y="119"/>
                      <a:pt x="0" y="119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3" y="140"/>
                      <a:pt x="3" y="140"/>
                      <a:pt x="4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9" y="141"/>
                      <a:pt x="19" y="141"/>
                      <a:pt x="20" y="141"/>
                    </a:cubicBezTo>
                    <a:cubicBezTo>
                      <a:pt x="20" y="140"/>
                      <a:pt x="21" y="140"/>
                      <a:pt x="21" y="139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150" y="134"/>
                      <a:pt x="150" y="134"/>
                      <a:pt x="150" y="134"/>
                    </a:cubicBezTo>
                    <a:cubicBezTo>
                      <a:pt x="151" y="103"/>
                      <a:pt x="177" y="78"/>
                      <a:pt x="208" y="78"/>
                    </a:cubicBezTo>
                    <a:cubicBezTo>
                      <a:pt x="219" y="78"/>
                      <a:pt x="228" y="81"/>
                      <a:pt x="237" y="85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6" y="7"/>
                      <a:pt x="229" y="0"/>
                      <a:pt x="220" y="0"/>
                    </a:cubicBezTo>
                    <a:close/>
                    <a:moveTo>
                      <a:pt x="164" y="74"/>
                    </a:moveTo>
                    <a:cubicBezTo>
                      <a:pt x="140" y="74"/>
                      <a:pt x="140" y="74"/>
                      <a:pt x="140" y="74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9" y="11"/>
                      <a:pt x="153" y="8"/>
                      <a:pt x="157" y="8"/>
                    </a:cubicBezTo>
                    <a:cubicBezTo>
                      <a:pt x="166" y="8"/>
                      <a:pt x="166" y="8"/>
                      <a:pt x="166" y="8"/>
                    </a:cubicBezTo>
                    <a:lnTo>
                      <a:pt x="164" y="74"/>
                    </a:lnTo>
                    <a:close/>
                    <a:moveTo>
                      <a:pt x="227" y="74"/>
                    </a:moveTo>
                    <a:cubicBezTo>
                      <a:pt x="172" y="74"/>
                      <a:pt x="172" y="74"/>
                      <a:pt x="172" y="74"/>
                    </a:cubicBezTo>
                    <a:cubicBezTo>
                      <a:pt x="174" y="8"/>
                      <a:pt x="174" y="8"/>
                      <a:pt x="174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22" y="8"/>
                      <a:pt x="227" y="13"/>
                      <a:pt x="227" y="18"/>
                    </a:cubicBezTo>
                    <a:lnTo>
                      <a:pt x="227" y="7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78" name="Retângulo de cantos arredondados 15"/>
            <p:cNvSpPr/>
            <p:nvPr/>
          </p:nvSpPr>
          <p:spPr bwMode="auto">
            <a:xfrm>
              <a:off x="7091871" y="4123429"/>
              <a:ext cx="777363" cy="2809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dirty="0">
                  <a:solidFill>
                    <a:prstClr val="white">
                      <a:lumMod val="50000"/>
                    </a:prstClr>
                  </a:solidFill>
                  <a:cs typeface="Arial" charset="0"/>
                </a:rPr>
                <a:t>Rural</a:t>
              </a:r>
            </a:p>
          </p:txBody>
        </p:sp>
        <p:grpSp>
          <p:nvGrpSpPr>
            <p:cNvPr id="79" name="Group 12"/>
            <p:cNvGrpSpPr>
              <a:grpSpLocks noChangeAspect="1"/>
            </p:cNvGrpSpPr>
            <p:nvPr/>
          </p:nvGrpSpPr>
          <p:grpSpPr bwMode="auto">
            <a:xfrm>
              <a:off x="7327968" y="4408322"/>
              <a:ext cx="305168" cy="305168"/>
              <a:chOff x="68" y="754"/>
              <a:chExt cx="803" cy="803"/>
            </a:xfrm>
          </p:grpSpPr>
          <p:sp>
            <p:nvSpPr>
              <p:cNvPr id="80" name="Oval 13"/>
              <p:cNvSpPr>
                <a:spLocks noChangeAspect="1" noChangeArrowheads="1"/>
              </p:cNvSpPr>
              <p:nvPr/>
            </p:nvSpPr>
            <p:spPr bwMode="auto">
              <a:xfrm>
                <a:off x="68" y="754"/>
                <a:ext cx="803" cy="8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1" name="Oval 14"/>
              <p:cNvSpPr>
                <a:spLocks noChangeAspect="1" noChangeArrowheads="1"/>
              </p:cNvSpPr>
              <p:nvPr/>
            </p:nvSpPr>
            <p:spPr bwMode="auto">
              <a:xfrm>
                <a:off x="108" y="794"/>
                <a:ext cx="721" cy="7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2" name="Freeform 15"/>
              <p:cNvSpPr>
                <a:spLocks noChangeAspect="1"/>
              </p:cNvSpPr>
              <p:nvPr/>
            </p:nvSpPr>
            <p:spPr bwMode="auto">
              <a:xfrm>
                <a:off x="318" y="993"/>
                <a:ext cx="300" cy="323"/>
              </a:xfrm>
              <a:custGeom>
                <a:avLst/>
                <a:gdLst>
                  <a:gd name="T0" fmla="*/ 178566 w 127"/>
                  <a:gd name="T1" fmla="*/ 1715594 h 137"/>
                  <a:gd name="T2" fmla="*/ 385032 w 127"/>
                  <a:gd name="T3" fmla="*/ 1623032 h 137"/>
                  <a:gd name="T4" fmla="*/ 817087 w 127"/>
                  <a:gd name="T5" fmla="*/ 1062599 h 137"/>
                  <a:gd name="T6" fmla="*/ 1238958 w 127"/>
                  <a:gd name="T7" fmla="*/ 1623032 h 137"/>
                  <a:gd name="T8" fmla="*/ 1445575 w 127"/>
                  <a:gd name="T9" fmla="*/ 1715594 h 137"/>
                  <a:gd name="T10" fmla="*/ 1454010 w 127"/>
                  <a:gd name="T11" fmla="*/ 1715594 h 137"/>
                  <a:gd name="T12" fmla="*/ 1454010 w 127"/>
                  <a:gd name="T13" fmla="*/ 1715594 h 137"/>
                  <a:gd name="T14" fmla="*/ 1623995 w 127"/>
                  <a:gd name="T15" fmla="*/ 1715594 h 137"/>
                  <a:gd name="T16" fmla="*/ 973455 w 127"/>
                  <a:gd name="T17" fmla="*/ 864032 h 137"/>
                  <a:gd name="T18" fmla="*/ 1623995 w 127"/>
                  <a:gd name="T19" fmla="*/ 0 h 137"/>
                  <a:gd name="T20" fmla="*/ 1454010 w 127"/>
                  <a:gd name="T21" fmla="*/ 0 h 137"/>
                  <a:gd name="T22" fmla="*/ 1454010 w 127"/>
                  <a:gd name="T23" fmla="*/ 0 h 137"/>
                  <a:gd name="T24" fmla="*/ 1445575 w 127"/>
                  <a:gd name="T25" fmla="*/ 0 h 137"/>
                  <a:gd name="T26" fmla="*/ 1227491 w 127"/>
                  <a:gd name="T27" fmla="*/ 101189 h 137"/>
                  <a:gd name="T28" fmla="*/ 1227491 w 127"/>
                  <a:gd name="T29" fmla="*/ 112468 h 137"/>
                  <a:gd name="T30" fmla="*/ 1227491 w 127"/>
                  <a:gd name="T31" fmla="*/ 112468 h 137"/>
                  <a:gd name="T32" fmla="*/ 817087 w 127"/>
                  <a:gd name="T33" fmla="*/ 653156 h 137"/>
                  <a:gd name="T34" fmla="*/ 393508 w 127"/>
                  <a:gd name="T35" fmla="*/ 101189 h 137"/>
                  <a:gd name="T36" fmla="*/ 178566 w 127"/>
                  <a:gd name="T37" fmla="*/ 0 h 137"/>
                  <a:gd name="T38" fmla="*/ 166585 w 127"/>
                  <a:gd name="T39" fmla="*/ 0 h 137"/>
                  <a:gd name="T40" fmla="*/ 166585 w 127"/>
                  <a:gd name="T41" fmla="*/ 0 h 137"/>
                  <a:gd name="T42" fmla="*/ 0 w 127"/>
                  <a:gd name="T43" fmla="*/ 0 h 137"/>
                  <a:gd name="T44" fmla="*/ 648421 w 127"/>
                  <a:gd name="T45" fmla="*/ 864032 h 137"/>
                  <a:gd name="T46" fmla="*/ 0 w 127"/>
                  <a:gd name="T47" fmla="*/ 1715594 h 137"/>
                  <a:gd name="T48" fmla="*/ 166585 w 127"/>
                  <a:gd name="T49" fmla="*/ 1715594 h 137"/>
                  <a:gd name="T50" fmla="*/ 166585 w 127"/>
                  <a:gd name="T51" fmla="*/ 1715594 h 137"/>
                  <a:gd name="T52" fmla="*/ 178566 w 127"/>
                  <a:gd name="T53" fmla="*/ 1715594 h 1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"/>
                  <a:gd name="T82" fmla="*/ 0 h 137"/>
                  <a:gd name="T83" fmla="*/ 127 w 127"/>
                  <a:gd name="T84" fmla="*/ 137 h 1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" h="137">
                    <a:moveTo>
                      <a:pt x="14" y="137"/>
                    </a:moveTo>
                    <a:cubicBezTo>
                      <a:pt x="21" y="137"/>
                      <a:pt x="26" y="134"/>
                      <a:pt x="30" y="130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97" y="130"/>
                      <a:pt x="97" y="130"/>
                      <a:pt x="97" y="130"/>
                    </a:cubicBezTo>
                    <a:cubicBezTo>
                      <a:pt x="101" y="134"/>
                      <a:pt x="106" y="137"/>
                      <a:pt x="113" y="137"/>
                    </a:cubicBezTo>
                    <a:cubicBezTo>
                      <a:pt x="113" y="137"/>
                      <a:pt x="114" y="137"/>
                      <a:pt x="114" y="137"/>
                    </a:cubicBezTo>
                    <a:cubicBezTo>
                      <a:pt x="114" y="137"/>
                      <a:pt x="114" y="137"/>
                      <a:pt x="114" y="137"/>
                    </a:cubicBezTo>
                    <a:cubicBezTo>
                      <a:pt x="127" y="137"/>
                      <a:pt x="127" y="137"/>
                      <a:pt x="127" y="137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3" y="0"/>
                      <a:pt x="113" y="0"/>
                    </a:cubicBezTo>
                    <a:cubicBezTo>
                      <a:pt x="106" y="1"/>
                      <a:pt x="100" y="4"/>
                      <a:pt x="96" y="8"/>
                    </a:cubicBezTo>
                    <a:cubicBezTo>
                      <a:pt x="96" y="8"/>
                      <a:pt x="96" y="8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7" y="4"/>
                      <a:pt x="21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4" y="137"/>
                      <a:pt x="14" y="137"/>
                      <a:pt x="14" y="1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83" name="Retângulo de cantos arredondados 15"/>
            <p:cNvSpPr/>
            <p:nvPr/>
          </p:nvSpPr>
          <p:spPr bwMode="auto">
            <a:xfrm>
              <a:off x="6963217" y="4725085"/>
              <a:ext cx="1034670" cy="2554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00" dirty="0">
                  <a:solidFill>
                    <a:prstClr val="white">
                      <a:lumMod val="50000"/>
                    </a:prstClr>
                  </a:solidFill>
                  <a:cs typeface="Arial" charset="0"/>
                </a:rPr>
                <a:t>Urbano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3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0" y="1333494"/>
            <a:ext cx="9144000" cy="49759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656547"/>
              </p:ext>
            </p:extLst>
          </p:nvPr>
        </p:nvGraphicFramePr>
        <p:xfrm>
          <a:off x="578695" y="1408272"/>
          <a:ext cx="7986612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No entanto, seu perfil de gastos com pensão é de um </a:t>
            </a:r>
            <a:r>
              <a:rPr lang="pt-BR" b="1" dirty="0" smtClean="0">
                <a:solidFill>
                  <a:schemeClr val="accent3"/>
                </a:solidFill>
              </a:rPr>
              <a:t>país rico e envelhecido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paradoxo da previdência brasileira: país de renda média jovem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21256" y="6094896"/>
            <a:ext cx="31726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ONU / DESA e S&amp;P -  Data Base: Outubro de 2016</a:t>
            </a:r>
            <a:endParaRPr lang="en-US" sz="900" dirty="0">
              <a:solidFill>
                <a:srgbClr val="5A5A5A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0" y="1333494"/>
            <a:ext cx="9144000" cy="50428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72158"/>
              </p:ext>
            </p:extLst>
          </p:nvPr>
        </p:nvGraphicFramePr>
        <p:xfrm>
          <a:off x="517284" y="1382940"/>
          <a:ext cx="7986612" cy="442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De acordo com a S&amp;P, o Brasil gastará mais com pensões do que países desenvolvidos como Itália e Espanha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Sem reformas, esta situação será ainda mais  dramática em 2050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21256" y="596567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ONU / DESA e S&amp;P - 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sp>
        <p:nvSpPr>
          <p:cNvPr id="2" name="Losango 1"/>
          <p:cNvSpPr/>
          <p:nvPr/>
        </p:nvSpPr>
        <p:spPr bwMode="auto">
          <a:xfrm>
            <a:off x="7851578" y="3789050"/>
            <a:ext cx="132942" cy="144020"/>
          </a:xfrm>
          <a:prstGeom prst="diamond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47" y="125700"/>
            <a:ext cx="8175258" cy="7829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Uma parte da explicação para este fenômeno é a transição demográfica</a:t>
            </a:r>
            <a:endParaRPr lang="en-US" dirty="0"/>
          </a:p>
        </p:txBody>
      </p:sp>
      <p:sp>
        <p:nvSpPr>
          <p:cNvPr id="8" name="Retângulo 7"/>
          <p:cNvSpPr/>
          <p:nvPr/>
        </p:nvSpPr>
        <p:spPr bwMode="auto">
          <a:xfrm>
            <a:off x="783710" y="1052670"/>
            <a:ext cx="1626057" cy="4752660"/>
          </a:xfrm>
          <a:prstGeom prst="rect">
            <a:avLst/>
          </a:prstGeom>
          <a:solidFill>
            <a:srgbClr val="DEDED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2411297" y="1052670"/>
            <a:ext cx="1587090" cy="4752660"/>
          </a:xfrm>
          <a:prstGeom prst="rect">
            <a:avLst/>
          </a:prstGeom>
          <a:solidFill>
            <a:srgbClr val="BFBFB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3998387" y="1052670"/>
            <a:ext cx="1587090" cy="4752660"/>
          </a:xfrm>
          <a:prstGeom prst="rect">
            <a:avLst/>
          </a:prstGeom>
          <a:solidFill>
            <a:srgbClr val="DEDED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585478" y="1052670"/>
            <a:ext cx="1587090" cy="4752660"/>
          </a:xfrm>
          <a:prstGeom prst="rect">
            <a:avLst/>
          </a:prstGeom>
          <a:solidFill>
            <a:srgbClr val="BFBFB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7172568" y="1052670"/>
            <a:ext cx="1520620" cy="4752660"/>
          </a:xfrm>
          <a:prstGeom prst="rect">
            <a:avLst/>
          </a:prstGeom>
          <a:solidFill>
            <a:srgbClr val="DEDEDE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7" y="1123896"/>
            <a:ext cx="8030853" cy="2365304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 bwMode="auto">
          <a:xfrm>
            <a:off x="783709" y="3447665"/>
            <a:ext cx="1627588" cy="23880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2409768" y="3447665"/>
            <a:ext cx="1588620" cy="23880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3998387" y="3447665"/>
            <a:ext cx="1587090" cy="23880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5585478" y="3447665"/>
            <a:ext cx="1587090" cy="23880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7172568" y="3447665"/>
            <a:ext cx="1520620" cy="23880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52309"/>
              </p:ext>
            </p:extLst>
          </p:nvPr>
        </p:nvGraphicFramePr>
        <p:xfrm>
          <a:off x="450812" y="3898202"/>
          <a:ext cx="8042963" cy="203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 bwMode="auto">
          <a:xfrm>
            <a:off x="716695" y="3501010"/>
            <a:ext cx="3722363" cy="3251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163358"/>
                </a:solidFill>
                <a:cs typeface="Arial" charset="0"/>
              </a:rPr>
              <a:t>População Residente IBGE </a:t>
            </a:r>
            <a:r>
              <a:rPr lang="pt-BR" sz="1200" dirty="0">
                <a:solidFill>
                  <a:srgbClr val="163358"/>
                </a:solidFill>
                <a:cs typeface="Arial" charset="0"/>
              </a:rPr>
              <a:t>(Em milhões de pessoas)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221256" y="601319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IBGE e Itaú Asset Management. Data Base: Outubro de 2016</a:t>
            </a:r>
            <a:br>
              <a:rPr lang="pt-BR" sz="900" dirty="0">
                <a:solidFill>
                  <a:srgbClr val="5A5A5A"/>
                </a:solidFill>
                <a:cs typeface="Arial" charset="0"/>
              </a:rPr>
            </a:b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</p:spTree>
    <p:extLst>
      <p:ext uri="{BB962C8B-B14F-4D97-AF65-F5344CB8AC3E}">
        <p14:creationId xmlns:p14="http://schemas.microsoft.com/office/powerpoint/2010/main" val="33988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"/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"/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"/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"/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"/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"/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"/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"/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8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"/>
                                        <p:tgtEl>
                                          <p:spTgt spid="1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"/>
                                        <p:tgtEl>
                                          <p:spTgt spid="1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"/>
                                        <p:tgtEl>
                                          <p:spTgt spid="11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"/>
                                        <p:tgtEl>
                                          <p:spTgt spid="11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"/>
                                        <p:tgtEl>
                                          <p:spTgt spid="11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3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"/>
                                        <p:tgtEl>
                                          <p:spTgt spid="11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6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"/>
                                        <p:tgtEl>
                                          <p:spTgt spid="11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9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"/>
                                        <p:tgtEl>
                                          <p:spTgt spid="11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20"/>
                                        <p:tgtEl>
                                          <p:spTgt spid="11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"/>
                                        <p:tgtEl>
                                          <p:spTgt spid="11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8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20"/>
                                        <p:tgtEl>
                                          <p:spTgt spid="11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1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20"/>
                                        <p:tgtEl>
                                          <p:spTgt spid="11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4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"/>
                                        <p:tgtEl>
                                          <p:spTgt spid="11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"/>
                                        <p:tgtEl>
                                          <p:spTgt spid="11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20"/>
                                        <p:tgtEl>
                                          <p:spTgt spid="11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3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20"/>
                                        <p:tgtEl>
                                          <p:spTgt spid="11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6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20"/>
                                        <p:tgtEl>
                                          <p:spTgt spid="11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9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20"/>
                                        <p:tgtEl>
                                          <p:spTgt spid="11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2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20"/>
                                        <p:tgtEl>
                                          <p:spTgt spid="11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20"/>
                                        <p:tgtEl>
                                          <p:spTgt spid="11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8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20"/>
                                        <p:tgtEl>
                                          <p:spTgt spid="11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1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20"/>
                                        <p:tgtEl>
                                          <p:spTgt spid="11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4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"/>
                                        <p:tgtEl>
                                          <p:spTgt spid="11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7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20"/>
                                        <p:tgtEl>
                                          <p:spTgt spid="11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20"/>
                                        <p:tgtEl>
                                          <p:spTgt spid="11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3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20"/>
                                        <p:tgtEl>
                                          <p:spTgt spid="11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6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20"/>
                                        <p:tgtEl>
                                          <p:spTgt spid="11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9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20"/>
                                        <p:tgtEl>
                                          <p:spTgt spid="11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2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20"/>
                                        <p:tgtEl>
                                          <p:spTgt spid="11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5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20"/>
                                        <p:tgtEl>
                                          <p:spTgt spid="11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8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20"/>
                                        <p:tgtEl>
                                          <p:spTgt spid="11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1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20"/>
                                        <p:tgtEl>
                                          <p:spTgt spid="11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4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20"/>
                                        <p:tgtEl>
                                          <p:spTgt spid="11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7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20"/>
                                        <p:tgtEl>
                                          <p:spTgt spid="11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20"/>
                                        <p:tgtEl>
                                          <p:spTgt spid="11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3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20"/>
                                        <p:tgtEl>
                                          <p:spTgt spid="11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66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20"/>
                                        <p:tgtEl>
                                          <p:spTgt spid="11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69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20"/>
                                        <p:tgtEl>
                                          <p:spTgt spid="11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2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20"/>
                                        <p:tgtEl>
                                          <p:spTgt spid="11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20"/>
                                        <p:tgtEl>
                                          <p:spTgt spid="11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8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20"/>
                                        <p:tgtEl>
                                          <p:spTgt spid="11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81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20"/>
                                        <p:tgtEl>
                                          <p:spTgt spid="11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84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20"/>
                                        <p:tgtEl>
                                          <p:spTgt spid="11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87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20"/>
                                        <p:tgtEl>
                                          <p:spTgt spid="11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90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20"/>
                                        <p:tgtEl>
                                          <p:spTgt spid="11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93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20"/>
                                        <p:tgtEl>
                                          <p:spTgt spid="11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96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20"/>
                                        <p:tgtEl>
                                          <p:spTgt spid="11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99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20"/>
                                        <p:tgtEl>
                                          <p:spTgt spid="11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2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20"/>
                                        <p:tgtEl>
                                          <p:spTgt spid="11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5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20"/>
                                        <p:tgtEl>
                                          <p:spTgt spid="11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8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20"/>
                                        <p:tgtEl>
                                          <p:spTgt spid="11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11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20"/>
                                        <p:tgtEl>
                                          <p:spTgt spid="11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14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20"/>
                                        <p:tgtEl>
                                          <p:spTgt spid="11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17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20"/>
                                        <p:tgtEl>
                                          <p:spTgt spid="11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20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20"/>
                                        <p:tgtEl>
                                          <p:spTgt spid="11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23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20"/>
                                        <p:tgtEl>
                                          <p:spTgt spid="11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26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20"/>
                                        <p:tgtEl>
                                          <p:spTgt spid="11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29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20"/>
                                        <p:tgtEl>
                                          <p:spTgt spid="11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32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20"/>
                                        <p:tgtEl>
                                          <p:spTgt spid="11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35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20"/>
                                        <p:tgtEl>
                                          <p:spTgt spid="11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38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20"/>
                                        <p:tgtEl>
                                          <p:spTgt spid="11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41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20"/>
                                        <p:tgtEl>
                                          <p:spTgt spid="11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44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20"/>
                                        <p:tgtEl>
                                          <p:spTgt spid="11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47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20"/>
                                        <p:tgtEl>
                                          <p:spTgt spid="11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20"/>
                                        <p:tgtEl>
                                          <p:spTgt spid="11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3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20"/>
                                        <p:tgtEl>
                                          <p:spTgt spid="11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6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20"/>
                                        <p:tgtEl>
                                          <p:spTgt spid="11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59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20"/>
                                        <p:tgtEl>
                                          <p:spTgt spid="11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62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20"/>
                                        <p:tgtEl>
                                          <p:spTgt spid="11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65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20"/>
                                        <p:tgtEl>
                                          <p:spTgt spid="11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68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20"/>
                                        <p:tgtEl>
                                          <p:spTgt spid="11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71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20"/>
                                        <p:tgtEl>
                                          <p:spTgt spid="11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74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20"/>
                                        <p:tgtEl>
                                          <p:spTgt spid="11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77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20"/>
                                        <p:tgtEl>
                                          <p:spTgt spid="11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80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20"/>
                                        <p:tgtEl>
                                          <p:spTgt spid="11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83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20"/>
                                        <p:tgtEl>
                                          <p:spTgt spid="11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86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20"/>
                                        <p:tgtEl>
                                          <p:spTgt spid="11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89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20"/>
                                        <p:tgtEl>
                                          <p:spTgt spid="11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92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20"/>
                                        <p:tgtEl>
                                          <p:spTgt spid="11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95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20"/>
                                        <p:tgtEl>
                                          <p:spTgt spid="11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98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20"/>
                                        <p:tgtEl>
                                          <p:spTgt spid="11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01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20"/>
                                        <p:tgtEl>
                                          <p:spTgt spid="11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04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20"/>
                                        <p:tgtEl>
                                          <p:spTgt spid="11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07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20"/>
                                        <p:tgtEl>
                                          <p:spTgt spid="11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310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20"/>
                                        <p:tgtEl>
                                          <p:spTgt spid="11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13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20"/>
                                        <p:tgtEl>
                                          <p:spTgt spid="11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16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20"/>
                                        <p:tgtEl>
                                          <p:spTgt spid="11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19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20"/>
                                        <p:tgtEl>
                                          <p:spTgt spid="11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22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20"/>
                                        <p:tgtEl>
                                          <p:spTgt spid="11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20"/>
                                        <p:tgtEl>
                                          <p:spTgt spid="11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328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20"/>
                                        <p:tgtEl>
                                          <p:spTgt spid="11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331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20"/>
                                        <p:tgtEl>
                                          <p:spTgt spid="11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34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20"/>
                                        <p:tgtEl>
                                          <p:spTgt spid="11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37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20"/>
                                        <p:tgtEl>
                                          <p:spTgt spid="11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40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20"/>
                                        <p:tgtEl>
                                          <p:spTgt spid="11">
                                            <p:graphicEl>
                                              <a:chart seriesIdx="-4" categoryIdx="1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43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20"/>
                                        <p:tgtEl>
                                          <p:spTgt spid="11">
                                            <p:graphicEl>
                                              <a:chart seriesIdx="-4" categoryIdx="1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46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20"/>
                                        <p:tgtEl>
                                          <p:spTgt spid="11">
                                            <p:graphicEl>
                                              <a:chart seriesIdx="-4" categoryIdx="1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49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20"/>
                                        <p:tgtEl>
                                          <p:spTgt spid="11">
                                            <p:graphicEl>
                                              <a:chart seriesIdx="-4" categoryIdx="1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52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20"/>
                                        <p:tgtEl>
                                          <p:spTgt spid="11">
                                            <p:graphicEl>
                                              <a:chart seriesIdx="-4" categoryIdx="1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55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20"/>
                                        <p:tgtEl>
                                          <p:spTgt spid="11">
                                            <p:graphicEl>
                                              <a:chart seriesIdx="-4" categoryIdx="1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58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20"/>
                                        <p:tgtEl>
                                          <p:spTgt spid="11">
                                            <p:graphicEl>
                                              <a:chart seriesIdx="-4" categoryIdx="1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61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20"/>
                                        <p:tgtEl>
                                          <p:spTgt spid="11">
                                            <p:graphicEl>
                                              <a:chart seriesIdx="-4" categoryIdx="1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364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20"/>
                                        <p:tgtEl>
                                          <p:spTgt spid="11">
                                            <p:graphicEl>
                                              <a:chart seriesIdx="-4" categoryIdx="1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7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20"/>
                                        <p:tgtEl>
                                          <p:spTgt spid="11">
                                            <p:graphicEl>
                                              <a:chart seriesIdx="-4" categoryIdx="1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370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20"/>
                                        <p:tgtEl>
                                          <p:spTgt spid="11">
                                            <p:graphicEl>
                                              <a:chart seriesIdx="-4" categoryIdx="1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373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20"/>
                                        <p:tgtEl>
                                          <p:spTgt spid="11">
                                            <p:graphicEl>
                                              <a:chart seriesIdx="-4" categoryIdx="1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376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20"/>
                                        <p:tgtEl>
                                          <p:spTgt spid="11">
                                            <p:graphicEl>
                                              <a:chart seriesIdx="-4" categoryIdx="1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379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20"/>
                                        <p:tgtEl>
                                          <p:spTgt spid="11">
                                            <p:graphicEl>
                                              <a:chart seriesIdx="-4" categoryIdx="1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382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20"/>
                                        <p:tgtEl>
                                          <p:spTgt spid="11">
                                            <p:graphicEl>
                                              <a:chart seriesIdx="-4" categoryIdx="1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385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20"/>
                                        <p:tgtEl>
                                          <p:spTgt spid="11">
                                            <p:graphicEl>
                                              <a:chart seriesIdx="-4" categoryIdx="1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388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20"/>
                                        <p:tgtEl>
                                          <p:spTgt spid="11">
                                            <p:graphicEl>
                                              <a:chart seriesIdx="-4" categoryIdx="1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391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20"/>
                                        <p:tgtEl>
                                          <p:spTgt spid="11">
                                            <p:graphicEl>
                                              <a:chart seriesIdx="-4" categoryIdx="1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94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20"/>
                                        <p:tgtEl>
                                          <p:spTgt spid="11">
                                            <p:graphicEl>
                                              <a:chart seriesIdx="-4" categoryIdx="1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397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20"/>
                                        <p:tgtEl>
                                          <p:spTgt spid="11">
                                            <p:graphicEl>
                                              <a:chart seriesIdx="-4" categoryIdx="1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20"/>
                                        <p:tgtEl>
                                          <p:spTgt spid="11">
                                            <p:graphicEl>
                                              <a:chart seriesIdx="-4" categoryIdx="1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03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20"/>
                                        <p:tgtEl>
                                          <p:spTgt spid="11">
                                            <p:graphicEl>
                                              <a:chart seriesIdx="-4" categoryIdx="1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406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20"/>
                                        <p:tgtEl>
                                          <p:spTgt spid="11">
                                            <p:graphicEl>
                                              <a:chart seriesIdx="-4" categoryIdx="1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409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20"/>
                                        <p:tgtEl>
                                          <p:spTgt spid="11">
                                            <p:graphicEl>
                                              <a:chart seriesIdx="-4" categoryIdx="1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412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20"/>
                                        <p:tgtEl>
                                          <p:spTgt spid="11">
                                            <p:graphicEl>
                                              <a:chart seriesIdx="-4" categoryIdx="1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415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20"/>
                                        <p:tgtEl>
                                          <p:spTgt spid="11">
                                            <p:graphicEl>
                                              <a:chart seriesIdx="-4" categoryIdx="1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418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20"/>
                                        <p:tgtEl>
                                          <p:spTgt spid="11">
                                            <p:graphicEl>
                                              <a:chart seriesIdx="-4" categoryIdx="1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421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20"/>
                                        <p:tgtEl>
                                          <p:spTgt spid="11">
                                            <p:graphicEl>
                                              <a:chart seriesIdx="-4" categoryIdx="1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424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20"/>
                                        <p:tgtEl>
                                          <p:spTgt spid="11">
                                            <p:graphicEl>
                                              <a:chart seriesIdx="-4" categoryIdx="1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427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20"/>
                                        <p:tgtEl>
                                          <p:spTgt spid="11">
                                            <p:graphicEl>
                                              <a:chart seriesIdx="-4" categoryIdx="1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30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20"/>
                                        <p:tgtEl>
                                          <p:spTgt spid="11">
                                            <p:graphicEl>
                                              <a:chart seriesIdx="-4" categoryIdx="1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433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20"/>
                                        <p:tgtEl>
                                          <p:spTgt spid="11">
                                            <p:graphicEl>
                                              <a:chart seriesIdx="-4" categoryIdx="1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436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20"/>
                                        <p:tgtEl>
                                          <p:spTgt spid="11">
                                            <p:graphicEl>
                                              <a:chart seriesIdx="-4" categoryIdx="1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439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20"/>
                                        <p:tgtEl>
                                          <p:spTgt spid="11">
                                            <p:graphicEl>
                                              <a:chart seriesIdx="-4" categoryIdx="1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442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20"/>
                                        <p:tgtEl>
                                          <p:spTgt spid="11">
                                            <p:graphicEl>
                                              <a:chart seriesIdx="-4" categoryIdx="1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445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20"/>
                                        <p:tgtEl>
                                          <p:spTgt spid="11">
                                            <p:graphicEl>
                                              <a:chart seriesIdx="-4" categoryIdx="1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48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20"/>
                                        <p:tgtEl>
                                          <p:spTgt spid="11">
                                            <p:graphicEl>
                                              <a:chart seriesIdx="-4" categoryIdx="1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451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20"/>
                                        <p:tgtEl>
                                          <p:spTgt spid="11">
                                            <p:graphicEl>
                                              <a:chart seriesIdx="-4" categoryIdx="1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454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20"/>
                                        <p:tgtEl>
                                          <p:spTgt spid="11">
                                            <p:graphicEl>
                                              <a:chart seriesIdx="-4" categoryIdx="1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57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20"/>
                                        <p:tgtEl>
                                          <p:spTgt spid="11">
                                            <p:graphicEl>
                                              <a:chart seriesIdx="-4" categoryIdx="1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460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20"/>
                                        <p:tgtEl>
                                          <p:spTgt spid="11">
                                            <p:graphicEl>
                                              <a:chart seriesIdx="-4" categoryIdx="1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463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20"/>
                                        <p:tgtEl>
                                          <p:spTgt spid="11">
                                            <p:graphicEl>
                                              <a:chart seriesIdx="-4" categoryIdx="1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466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20"/>
                                        <p:tgtEl>
                                          <p:spTgt spid="11">
                                            <p:graphicEl>
                                              <a:chart seriesIdx="-4" categoryIdx="1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469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20"/>
                                        <p:tgtEl>
                                          <p:spTgt spid="11">
                                            <p:graphicEl>
                                              <a:chart seriesIdx="-4" categoryIdx="1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472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20"/>
                                        <p:tgtEl>
                                          <p:spTgt spid="11">
                                            <p:graphicEl>
                                              <a:chart seriesIdx="-4" categoryIdx="1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20"/>
                                        <p:tgtEl>
                                          <p:spTgt spid="11">
                                            <p:graphicEl>
                                              <a:chart seriesIdx="-4" categoryIdx="1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478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20"/>
                                        <p:tgtEl>
                                          <p:spTgt spid="11">
                                            <p:graphicEl>
                                              <a:chart seriesIdx="-4" categoryIdx="1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481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20"/>
                                        <p:tgtEl>
                                          <p:spTgt spid="11">
                                            <p:graphicEl>
                                              <a:chart seriesIdx="-4" categoryIdx="1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484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20"/>
                                        <p:tgtEl>
                                          <p:spTgt spid="11">
                                            <p:graphicEl>
                                              <a:chart seriesIdx="-4" categoryIdx="1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4870"/>
                            </p:stCondLst>
                            <p:childTnLst>
                              <p:par>
                                <p:cTn id="649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6870"/>
                            </p:stCondLst>
                            <p:childTnLst>
                              <p:par>
                                <p:cTn id="653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870"/>
                            </p:stCondLst>
                            <p:childTnLst>
                              <p:par>
                                <p:cTn id="65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0870"/>
                            </p:stCondLst>
                            <p:childTnLst>
                              <p:par>
                                <p:cTn id="661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2870"/>
                            </p:stCondLst>
                            <p:childTnLst>
                              <p:par>
                                <p:cTn id="66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Graphic spid="11" grpId="0">
        <p:bldSub>
          <a:bldChart bld="category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Proporção de jovens será cada vez menor, ao passo que número de idosos crescerá substancialmente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mudança da estrutura etária brasileira é clara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4934" y="13395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5A5A5A"/>
                </a:solidFill>
                <a:cs typeface="Arial" charset="0"/>
              </a:rPr>
              <a:t>2000</a:t>
            </a:r>
            <a:endParaRPr lang="en-US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4949" y="13395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5A5A5A"/>
                </a:solidFill>
                <a:cs typeface="Arial" charset="0"/>
              </a:rPr>
              <a:t>2060</a:t>
            </a:r>
            <a:endParaRPr lang="en-US" b="1" dirty="0">
              <a:solidFill>
                <a:srgbClr val="5A5A5A"/>
              </a:solidFill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941953"/>
              </p:ext>
            </p:extLst>
          </p:nvPr>
        </p:nvGraphicFramePr>
        <p:xfrm>
          <a:off x="5702003" y="1564904"/>
          <a:ext cx="3207434" cy="43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303416"/>
              </p:ext>
            </p:extLst>
          </p:nvPr>
        </p:nvGraphicFramePr>
        <p:xfrm>
          <a:off x="-14483" y="1564904"/>
          <a:ext cx="3207434" cy="43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75850"/>
              </p:ext>
            </p:extLst>
          </p:nvPr>
        </p:nvGraphicFramePr>
        <p:xfrm>
          <a:off x="2916978" y="1564904"/>
          <a:ext cx="3207434" cy="43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12897" y="13395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5A5A5A"/>
                </a:solidFill>
                <a:cs typeface="Arial" charset="0"/>
              </a:rPr>
              <a:t>2030</a:t>
            </a:r>
            <a:endParaRPr lang="en-US" b="1" dirty="0">
              <a:solidFill>
                <a:srgbClr val="5A5A5A"/>
              </a:solidFill>
              <a:cs typeface="Arial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21256" y="598200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IBGE e Itaú Asset Management. Data Base: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6915042" y="5969846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srgbClr val="163358"/>
                </a:solidFill>
                <a:cs typeface="Arial" charset="0"/>
              </a:rPr>
              <a:t>Homens</a:t>
            </a:r>
            <a:endParaRPr lang="en-US" sz="900" b="1" dirty="0">
              <a:solidFill>
                <a:srgbClr val="163358"/>
              </a:solidFill>
              <a:cs typeface="Arial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8014127" y="5978887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srgbClr val="F79441"/>
                </a:solidFill>
                <a:cs typeface="Arial" charset="0"/>
              </a:rPr>
              <a:t>Mulheres</a:t>
            </a:r>
            <a:endParaRPr lang="en-US" sz="900" b="1" dirty="0">
              <a:solidFill>
                <a:srgbClr val="F79441"/>
              </a:solidFill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6790988" y="6011543"/>
            <a:ext cx="132942" cy="1440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7895538" y="6011543"/>
            <a:ext cx="132942" cy="14402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8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8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"/>
                                        <p:tgtEl>
                                          <p:spTgt spid="8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8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8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8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1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8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8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6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"/>
                                        <p:tgtEl>
                                          <p:spTgt spid="8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8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1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8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8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6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8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8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1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"/>
                                        <p:tgtEl>
                                          <p:spTgt spid="8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8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6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8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8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1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"/>
                                        <p:tgtEl>
                                          <p:spTgt spid="8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8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6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8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"/>
                                        <p:tgtEl>
                                          <p:spTgt spid="8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"/>
                                        <p:tgtEl>
                                          <p:spTgt spid="8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8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6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8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"/>
                                        <p:tgtEl>
                                          <p:spTgt spid="8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1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"/>
                                        <p:tgtEl>
                                          <p:spTgt spid="8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"/>
                                        <p:tgtEl>
                                          <p:spTgt spid="8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6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8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50"/>
                                        <p:tgtEl>
                                          <p:spTgt spid="8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1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8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"/>
                                        <p:tgtEl>
                                          <p:spTgt spid="8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6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"/>
                                        <p:tgtEl>
                                          <p:spTgt spid="8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50"/>
                                        <p:tgtEl>
                                          <p:spTgt spid="8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"/>
                                        <p:tgtEl>
                                          <p:spTgt spid="1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"/>
                                        <p:tgtEl>
                                          <p:spTgt spid="1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50"/>
                                        <p:tgtEl>
                                          <p:spTgt spid="1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50"/>
                                        <p:tgtEl>
                                          <p:spTgt spid="1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"/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50"/>
                                        <p:tgtEl>
                                          <p:spTgt spid="1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50"/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"/>
                                        <p:tgtEl>
                                          <p:spTgt spid="1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50"/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50"/>
                                        <p:tgtEl>
                                          <p:spTgt spid="1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25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50"/>
                                        <p:tgtEl>
                                          <p:spTgt spid="13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"/>
                                        <p:tgtEl>
                                          <p:spTgt spid="13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"/>
                                        <p:tgtEl>
                                          <p:spTgt spid="13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50"/>
                                        <p:tgtEl>
                                          <p:spTgt spid="13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5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"/>
                                        <p:tgtEl>
                                          <p:spTgt spid="13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50"/>
                                        <p:tgtEl>
                                          <p:spTgt spid="13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50"/>
                                        <p:tgtEl>
                                          <p:spTgt spid="13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50"/>
                                        <p:tgtEl>
                                          <p:spTgt spid="13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85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50"/>
                                        <p:tgtEl>
                                          <p:spTgt spid="13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50"/>
                                        <p:tgtEl>
                                          <p:spTgt spid="13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50"/>
                                        <p:tgtEl>
                                          <p:spTgt spid="13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50"/>
                                        <p:tgtEl>
                                          <p:spTgt spid="13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50"/>
                                        <p:tgtEl>
                                          <p:spTgt spid="13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50"/>
                                        <p:tgtEl>
                                          <p:spTgt spid="13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3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50"/>
                                        <p:tgtEl>
                                          <p:spTgt spid="13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50"/>
                                        <p:tgtEl>
                                          <p:spTgt spid="13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45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50"/>
                                        <p:tgtEl>
                                          <p:spTgt spid="13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50"/>
                                        <p:tgtEl>
                                          <p:spTgt spid="13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50"/>
                                        <p:tgtEl>
                                          <p:spTgt spid="13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50"/>
                                        <p:tgtEl>
                                          <p:spTgt spid="13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50"/>
                                        <p:tgtEl>
                                          <p:spTgt spid="13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50"/>
                                        <p:tgtEl>
                                          <p:spTgt spid="13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9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50"/>
                                        <p:tgtEl>
                                          <p:spTgt spid="13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50"/>
                                        <p:tgtEl>
                                          <p:spTgt spid="13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50"/>
                                        <p:tgtEl>
                                          <p:spTgt spid="13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50"/>
                                        <p:tgtEl>
                                          <p:spTgt spid="13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2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50"/>
                                        <p:tgtEl>
                                          <p:spTgt spid="13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50"/>
                                        <p:tgtEl>
                                          <p:spTgt spid="13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5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50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5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5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50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5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50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5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50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5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50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25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5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50"/>
                                        <p:tgtEl>
                                          <p:spTgt spid="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4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50"/>
                                        <p:tgtEl>
                                          <p:spTgt spid="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50"/>
                                        <p:tgtEl>
                                          <p:spTgt spid="6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5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50"/>
                                        <p:tgtEl>
                                          <p:spTgt spid="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50"/>
                                        <p:tgtEl>
                                          <p:spTgt spid="6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7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50"/>
                                        <p:tgtEl>
                                          <p:spTgt spid="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50"/>
                                        <p:tgtEl>
                                          <p:spTgt spid="6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85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50"/>
                                        <p:tgtEl>
                                          <p:spTgt spid="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50"/>
                                        <p:tgtEl>
                                          <p:spTgt spid="6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50"/>
                                        <p:tgtEl>
                                          <p:spTgt spid="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50"/>
                                        <p:tgtEl>
                                          <p:spTgt spid="6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15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50"/>
                                        <p:tgtEl>
                                          <p:spTgt spid="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50"/>
                                        <p:tgtEl>
                                          <p:spTgt spid="6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3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50"/>
                                        <p:tgtEl>
                                          <p:spTgt spid="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50"/>
                                        <p:tgtEl>
                                          <p:spTgt spid="6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450"/>
                            </p:stCondLst>
                            <p:childTnLst>
                              <p:par>
                                <p:cTn id="3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50"/>
                                        <p:tgtEl>
                                          <p:spTgt spid="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50"/>
                                        <p:tgtEl>
                                          <p:spTgt spid="6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6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50"/>
                                        <p:tgtEl>
                                          <p:spTgt spid="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50"/>
                                        <p:tgtEl>
                                          <p:spTgt spid="6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75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50"/>
                                        <p:tgtEl>
                                          <p:spTgt spid="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50"/>
                                        <p:tgtEl>
                                          <p:spTgt spid="6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9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50"/>
                                        <p:tgtEl>
                                          <p:spTgt spid="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50"/>
                                        <p:tgtEl>
                                          <p:spTgt spid="6">
                                            <p:graphicEl>
                                              <a:chart seriesIdx="1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050"/>
                            </p:stCondLst>
                            <p:childTnLst>
                              <p:par>
                                <p:cTn id="4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50"/>
                                        <p:tgtEl>
                                          <p:spTgt spid="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50"/>
                                        <p:tgtEl>
                                          <p:spTgt spid="6">
                                            <p:graphicEl>
                                              <a:chart seriesIdx="1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50"/>
                                        <p:tgtEl>
                                          <p:spTgt spid="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50"/>
                                        <p:tgtEl>
                                          <p:spTgt spid="6">
                                            <p:graphicEl>
                                              <a:chart seriesIdx="1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/>
        </p:bldSub>
      </p:bldGraphic>
      <p:bldGraphic spid="8" grpId="0">
        <p:bldSub>
          <a:bldChart bld="categoryEl"/>
        </p:bldSub>
      </p:bldGraphic>
      <p:bldGraphic spid="13" grpId="0">
        <p:bldSub>
          <a:bldChart bld="category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1124682"/>
            <a:ext cx="9144000" cy="3941437"/>
          </a:xfrm>
          <a:prstGeom prst="rect">
            <a:avLst/>
          </a:prstGeom>
          <a:solidFill>
            <a:srgbClr val="C9D1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r="31560" b="5016"/>
          <a:stretch/>
        </p:blipFill>
        <p:spPr bwMode="auto">
          <a:xfrm>
            <a:off x="450812" y="1844780"/>
            <a:ext cx="3723238" cy="30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Ainda que seja ilustrativa, a pirâmide não conta toda a história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A questão não é somente o quanto iremos envelhecer, mas também o quão rápido</a:t>
            </a:r>
            <a:endParaRPr lang="en-US" dirty="0"/>
          </a:p>
        </p:txBody>
      </p:sp>
      <p:sp>
        <p:nvSpPr>
          <p:cNvPr id="17" name="Retângulo 7"/>
          <p:cNvSpPr/>
          <p:nvPr/>
        </p:nvSpPr>
        <p:spPr>
          <a:xfrm>
            <a:off x="0" y="5231012"/>
            <a:ext cx="9144000" cy="646331"/>
          </a:xfrm>
          <a:prstGeom prst="rect">
            <a:avLst/>
          </a:prstGeom>
          <a:solidFill>
            <a:srgbClr val="16335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white"/>
                </a:solidFill>
              </a:rPr>
              <a:t>O que foi feito em mais de meio século por alguns países,</a:t>
            </a:r>
            <a:br>
              <a:rPr lang="pt-BR" dirty="0">
                <a:solidFill>
                  <a:prstClr val="white"/>
                </a:solidFill>
              </a:rPr>
            </a:br>
            <a:r>
              <a:rPr lang="pt-BR" dirty="0">
                <a:solidFill>
                  <a:prstClr val="white"/>
                </a:solidFill>
              </a:rPr>
              <a:t> será feito em menos de um quarto de século no Brasil</a:t>
            </a:r>
          </a:p>
        </p:txBody>
      </p:sp>
      <p:graphicFrame>
        <p:nvGraphicFramePr>
          <p:cNvPr id="9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854696"/>
              </p:ext>
            </p:extLst>
          </p:nvPr>
        </p:nvGraphicFramePr>
        <p:xfrm>
          <a:off x="4538766" y="1772773"/>
          <a:ext cx="4287365" cy="335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2953994" y="1268703"/>
            <a:ext cx="323601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baseline="30000" dirty="0">
                <a:solidFill>
                  <a:srgbClr val="163358"/>
                </a:solidFill>
                <a:cs typeface="Arial" charset="0"/>
              </a:rPr>
              <a:t>Razão de Dependência Idosos</a:t>
            </a:r>
            <a:r>
              <a:rPr lang="pt-BR" sz="2400" baseline="30000" dirty="0">
                <a:solidFill>
                  <a:srgbClr val="163358"/>
                </a:solidFill>
                <a:cs typeface="Arial" charset="0"/>
              </a:rPr>
              <a:t/>
            </a:r>
            <a:br>
              <a:rPr lang="pt-BR" sz="2400" baseline="30000" dirty="0">
                <a:solidFill>
                  <a:srgbClr val="163358"/>
                </a:solidFill>
                <a:cs typeface="Arial" charset="0"/>
              </a:rPr>
            </a:br>
            <a:r>
              <a:rPr lang="pt-BR" sz="2400" baseline="30000" dirty="0">
                <a:solidFill>
                  <a:srgbClr val="163358"/>
                </a:solidFill>
                <a:cs typeface="Arial" charset="0"/>
              </a:rPr>
              <a:t>65+ / Entre 15 e 64 anos (%)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221257" y="5982006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ONU / DESA e Itaú Asset Management. Data Base: Outubro de 2016</a:t>
            </a:r>
            <a:br>
              <a:rPr lang="pt-BR" sz="900" dirty="0">
                <a:solidFill>
                  <a:srgbClr val="5A5A5A"/>
                </a:solidFill>
                <a:cs typeface="Arial" charset="0"/>
              </a:rPr>
            </a:b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sp>
        <p:nvSpPr>
          <p:cNvPr id="13" name="Retângulo 12"/>
          <p:cNvSpPr/>
          <p:nvPr/>
        </p:nvSpPr>
        <p:spPr bwMode="auto">
          <a:xfrm>
            <a:off x="583755" y="2300289"/>
            <a:ext cx="3590297" cy="1779524"/>
          </a:xfrm>
          <a:prstGeom prst="rect">
            <a:avLst/>
          </a:prstGeom>
          <a:solidFill>
            <a:srgbClr val="C9D1DE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982578" y="4077090"/>
            <a:ext cx="3191472" cy="720100"/>
          </a:xfrm>
          <a:prstGeom prst="rect">
            <a:avLst/>
          </a:prstGeom>
          <a:solidFill>
            <a:srgbClr val="C9D1DE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998683" y="4070482"/>
            <a:ext cx="3191472" cy="720100"/>
          </a:xfrm>
          <a:prstGeom prst="rect">
            <a:avLst/>
          </a:pr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9" grpId="0">
        <p:bldSub>
          <a:bldChart bld="series"/>
        </p:bldSub>
      </p:bldGraphic>
      <p:bldP spid="13" grpId="0" animBg="1"/>
      <p:bldP spid="6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 bwMode="auto">
          <a:xfrm>
            <a:off x="1372544" y="980660"/>
            <a:ext cx="6690019" cy="10801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3496188"/>
            <a:ext cx="9144000" cy="21651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0" name="Retângulo de cantos arredondados 69"/>
          <p:cNvSpPr/>
          <p:nvPr/>
        </p:nvSpPr>
        <p:spPr bwMode="auto">
          <a:xfrm>
            <a:off x="5926609" y="3168056"/>
            <a:ext cx="2730253" cy="58482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5272069" y="2955353"/>
            <a:ext cx="942120" cy="102063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1841747" y="3168056"/>
            <a:ext cx="2730253" cy="58482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1187208" y="2955353"/>
            <a:ext cx="942120" cy="102063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0" name="Retângulo de cantos arredondados 4"/>
          <p:cNvSpPr/>
          <p:nvPr/>
        </p:nvSpPr>
        <p:spPr bwMode="auto">
          <a:xfrm>
            <a:off x="5597052" y="3228190"/>
            <a:ext cx="2986999" cy="44995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163358"/>
                </a:solidFill>
                <a:cs typeface="Arial" charset="0"/>
              </a:rPr>
              <a:t>	Brasil</a:t>
            </a:r>
          </a:p>
        </p:txBody>
      </p:sp>
      <p:sp>
        <p:nvSpPr>
          <p:cNvPr id="46" name="Retângulo de cantos arredondados 4"/>
          <p:cNvSpPr/>
          <p:nvPr/>
        </p:nvSpPr>
        <p:spPr bwMode="auto">
          <a:xfrm>
            <a:off x="1755976" y="2200876"/>
            <a:ext cx="5364421" cy="796064"/>
          </a:xfrm>
          <a:prstGeom prst="rect">
            <a:avLst/>
          </a:prstGeom>
          <a:noFill/>
          <a:ln w="190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F79441"/>
                </a:solidFill>
                <a:cs typeface="Arial" charset="0"/>
              </a:rPr>
              <a:t>O quão grande poderia ser esse efeito?</a:t>
            </a:r>
            <a:br>
              <a:rPr lang="pt-BR" dirty="0">
                <a:solidFill>
                  <a:srgbClr val="F79441"/>
                </a:solidFill>
                <a:cs typeface="Arial" charset="0"/>
              </a:rPr>
            </a:br>
            <a:r>
              <a:rPr lang="pt-BR" b="1" dirty="0">
                <a:solidFill>
                  <a:srgbClr val="F79441"/>
                </a:solidFill>
                <a:cs typeface="Arial" charset="0"/>
              </a:rPr>
              <a:t>Tendência explosiva para a dívida pública</a:t>
            </a:r>
            <a:endParaRPr lang="pt-BR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 econômico associado a este processo é enorme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215888" y="5731857"/>
            <a:ext cx="867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* Mediana para 58 países. **Cenário sem ajuste representa a tendência da dívida na ausência de reformas,  enquanto o cenário com ajuste ocorre se os governos implementarem medidas que neutralizem efeito do envelhecimento da população para o período projetado.</a:t>
            </a:r>
            <a:br>
              <a:rPr lang="pt-BR" sz="900" dirty="0">
                <a:solidFill>
                  <a:srgbClr val="5A5A5A"/>
                </a:solidFill>
                <a:cs typeface="Arial" charset="0"/>
              </a:rPr>
            </a:br>
            <a:r>
              <a:rPr lang="pt-BR" sz="900" dirty="0">
                <a:solidFill>
                  <a:srgbClr val="5A5A5A"/>
                </a:solidFill>
                <a:cs typeface="Arial" charset="0"/>
              </a:rPr>
              <a:t>Fonte: S&amp;P Global Aging 2016: 58 Shades of Gray. Data: Outubro de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rgbClr val="5A5A5A"/>
                </a:solidFill>
                <a:cs typeface="Arial" charset="0"/>
              </a:rPr>
              <a:t>Não há garantia que as projeções irão acontecer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354461" y="1220377"/>
            <a:ext cx="1656553" cy="63694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163358"/>
                </a:solidFill>
              </a:rPr>
              <a:t>Aumento dos gastos</a:t>
            </a:r>
            <a:endParaRPr lang="en-US" sz="1600" b="1" dirty="0">
              <a:solidFill>
                <a:srgbClr val="163358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61134" y="1172198"/>
            <a:ext cx="1974503" cy="70064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163358"/>
                </a:solidFill>
              </a:rPr>
              <a:t>Queda do PIB potencial</a:t>
            </a:r>
            <a:endParaRPr lang="en-US" sz="1600" b="1" dirty="0">
              <a:solidFill>
                <a:srgbClr val="163358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85756" y="1155870"/>
            <a:ext cx="2060594" cy="70064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163358"/>
                </a:solidFill>
              </a:rPr>
              <a:t>Deterioração das contas públicas</a:t>
            </a:r>
            <a:endParaRPr lang="en-US" sz="1600" b="1" dirty="0">
              <a:solidFill>
                <a:srgbClr val="163358"/>
              </a:solidFill>
            </a:endParaRPr>
          </a:p>
        </p:txBody>
      </p:sp>
      <p:sp>
        <p:nvSpPr>
          <p:cNvPr id="61" name="Retângulo de cantos arredondados 4"/>
          <p:cNvSpPr/>
          <p:nvPr/>
        </p:nvSpPr>
        <p:spPr bwMode="auto">
          <a:xfrm>
            <a:off x="1714992" y="3228190"/>
            <a:ext cx="2790018" cy="44995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163358"/>
                </a:solidFill>
                <a:cs typeface="Arial" charset="0"/>
              </a:rPr>
              <a:t>	Mundo*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80753"/>
              </p:ext>
            </p:extLst>
          </p:nvPr>
        </p:nvGraphicFramePr>
        <p:xfrm>
          <a:off x="5601113" y="3916278"/>
          <a:ext cx="2886690" cy="1482218"/>
        </p:xfrm>
        <a:graphic>
          <a:graphicData uri="http://schemas.openxmlformats.org/drawingml/2006/table">
            <a:tbl>
              <a:tblPr/>
              <a:tblGrid>
                <a:gridCol w="646199"/>
                <a:gridCol w="1154193"/>
                <a:gridCol w="1086298"/>
              </a:tblGrid>
              <a:tr h="4780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ajuste</a:t>
                      </a:r>
                      <a:endParaRPr lang="en-US" sz="12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ajuste</a:t>
                      </a:r>
                      <a:endParaRPr lang="en-US" sz="12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34224"/>
              </p:ext>
            </p:extLst>
          </p:nvPr>
        </p:nvGraphicFramePr>
        <p:xfrm>
          <a:off x="1554670" y="3916281"/>
          <a:ext cx="2883514" cy="1486181"/>
        </p:xfrm>
        <a:graphic>
          <a:graphicData uri="http://schemas.openxmlformats.org/drawingml/2006/table">
            <a:tbl>
              <a:tblPr/>
              <a:tblGrid>
                <a:gridCol w="574270"/>
                <a:gridCol w="1154622"/>
                <a:gridCol w="1154622"/>
              </a:tblGrid>
              <a:tr h="48200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ajuste</a:t>
                      </a:r>
                      <a:endParaRPr lang="en-US" sz="12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en-US" sz="1200" b="0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ajuste</a:t>
                      </a:r>
                      <a:endParaRPr lang="en-US" sz="1200" b="0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2050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/>
        </p:nvSpPr>
        <p:spPr bwMode="auto">
          <a:xfrm rot="16200000">
            <a:off x="-93889" y="4267695"/>
            <a:ext cx="2060470" cy="58795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F79441">
                    <a:lumMod val="75000"/>
                  </a:srgbClr>
                </a:solidFill>
              </a:rPr>
              <a:t>Dívida Líquida do Governo Geral (% do PIB)**</a:t>
            </a:r>
            <a:endParaRPr lang="en-US" sz="1200" dirty="0">
              <a:solidFill>
                <a:srgbClr val="F79441">
                  <a:lumMod val="75000"/>
                </a:srgbClr>
              </a:solidFill>
            </a:endParaRPr>
          </a:p>
        </p:txBody>
      </p:sp>
      <p:grpSp>
        <p:nvGrpSpPr>
          <p:cNvPr id="23" name="Group 37"/>
          <p:cNvGrpSpPr>
            <a:grpSpLocks noChangeAspect="1"/>
          </p:cNvGrpSpPr>
          <p:nvPr/>
        </p:nvGrpSpPr>
        <p:grpSpPr bwMode="auto">
          <a:xfrm>
            <a:off x="1292950" y="3070401"/>
            <a:ext cx="730640" cy="790541"/>
            <a:chOff x="1275" y="2207"/>
            <a:chExt cx="804" cy="803"/>
          </a:xfrm>
        </p:grpSpPr>
        <p:sp>
          <p:nvSpPr>
            <p:cNvPr id="24" name="Oval 38"/>
            <p:cNvSpPr>
              <a:spLocks noChangeAspect="1" noChangeArrowheads="1"/>
            </p:cNvSpPr>
            <p:nvPr/>
          </p:nvSpPr>
          <p:spPr bwMode="auto">
            <a:xfrm>
              <a:off x="1275" y="2207"/>
              <a:ext cx="804" cy="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Oval 39"/>
            <p:cNvSpPr>
              <a:spLocks noChangeAspect="1" noChangeArrowheads="1"/>
            </p:cNvSpPr>
            <p:nvPr/>
          </p:nvSpPr>
          <p:spPr bwMode="auto">
            <a:xfrm>
              <a:off x="1315" y="2248"/>
              <a:ext cx="723" cy="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26" name="Group 40"/>
            <p:cNvGrpSpPr>
              <a:grpSpLocks noChangeAspect="1"/>
            </p:cNvGrpSpPr>
            <p:nvPr/>
          </p:nvGrpSpPr>
          <p:grpSpPr bwMode="auto">
            <a:xfrm>
              <a:off x="1346" y="2406"/>
              <a:ext cx="659" cy="404"/>
              <a:chOff x="1346" y="2406"/>
              <a:chExt cx="659" cy="404"/>
            </a:xfrm>
          </p:grpSpPr>
          <p:sp>
            <p:nvSpPr>
              <p:cNvPr id="27" name="Freeform 41"/>
              <p:cNvSpPr>
                <a:spLocks noChangeAspect="1"/>
              </p:cNvSpPr>
              <p:nvPr/>
            </p:nvSpPr>
            <p:spPr bwMode="auto">
              <a:xfrm>
                <a:off x="1587" y="2467"/>
                <a:ext cx="28" cy="24"/>
              </a:xfrm>
              <a:custGeom>
                <a:avLst/>
                <a:gdLst>
                  <a:gd name="T0" fmla="*/ 57269 w 12"/>
                  <a:gd name="T1" fmla="*/ 44928 h 10"/>
                  <a:gd name="T2" fmla="*/ 57269 w 12"/>
                  <a:gd name="T3" fmla="*/ 63866 h 10"/>
                  <a:gd name="T4" fmla="*/ 42952 w 12"/>
                  <a:gd name="T5" fmla="*/ 63866 h 10"/>
                  <a:gd name="T6" fmla="*/ 24544 w 12"/>
                  <a:gd name="T7" fmla="*/ 63866 h 10"/>
                  <a:gd name="T8" fmla="*/ 24544 w 12"/>
                  <a:gd name="T9" fmla="*/ 76999 h 10"/>
                  <a:gd name="T10" fmla="*/ 10519 w 12"/>
                  <a:gd name="T11" fmla="*/ 90379 h 10"/>
                  <a:gd name="T12" fmla="*/ 0 w 12"/>
                  <a:gd name="T13" fmla="*/ 121195 h 10"/>
                  <a:gd name="T14" fmla="*/ 0 w 12"/>
                  <a:gd name="T15" fmla="*/ 139910 h 10"/>
                  <a:gd name="T16" fmla="*/ 24544 w 12"/>
                  <a:gd name="T17" fmla="*/ 139910 h 10"/>
                  <a:gd name="T18" fmla="*/ 42952 w 12"/>
                  <a:gd name="T19" fmla="*/ 121195 h 10"/>
                  <a:gd name="T20" fmla="*/ 42952 w 12"/>
                  <a:gd name="T21" fmla="*/ 90379 h 10"/>
                  <a:gd name="T22" fmla="*/ 67788 w 12"/>
                  <a:gd name="T23" fmla="*/ 90379 h 10"/>
                  <a:gd name="T24" fmla="*/ 67788 w 12"/>
                  <a:gd name="T25" fmla="*/ 107827 h 10"/>
                  <a:gd name="T26" fmla="*/ 57269 w 12"/>
                  <a:gd name="T27" fmla="*/ 121195 h 10"/>
                  <a:gd name="T28" fmla="*/ 67788 w 12"/>
                  <a:gd name="T29" fmla="*/ 139910 h 10"/>
                  <a:gd name="T30" fmla="*/ 57269 w 12"/>
                  <a:gd name="T31" fmla="*/ 153278 h 10"/>
                  <a:gd name="T32" fmla="*/ 75677 w 12"/>
                  <a:gd name="T33" fmla="*/ 153278 h 10"/>
                  <a:gd name="T34" fmla="*/ 90410 w 12"/>
                  <a:gd name="T35" fmla="*/ 139910 h 10"/>
                  <a:gd name="T36" fmla="*/ 110740 w 12"/>
                  <a:gd name="T37" fmla="*/ 153278 h 10"/>
                  <a:gd name="T38" fmla="*/ 124558 w 12"/>
                  <a:gd name="T39" fmla="*/ 139910 h 10"/>
                  <a:gd name="T40" fmla="*/ 133628 w 12"/>
                  <a:gd name="T41" fmla="*/ 121195 h 10"/>
                  <a:gd name="T42" fmla="*/ 133628 w 12"/>
                  <a:gd name="T43" fmla="*/ 107827 h 10"/>
                  <a:gd name="T44" fmla="*/ 124558 w 12"/>
                  <a:gd name="T45" fmla="*/ 107827 h 10"/>
                  <a:gd name="T46" fmla="*/ 124558 w 12"/>
                  <a:gd name="T47" fmla="*/ 76999 h 10"/>
                  <a:gd name="T48" fmla="*/ 110740 w 12"/>
                  <a:gd name="T49" fmla="*/ 63866 h 10"/>
                  <a:gd name="T50" fmla="*/ 100221 w 12"/>
                  <a:gd name="T51" fmla="*/ 44928 h 10"/>
                  <a:gd name="T52" fmla="*/ 90410 w 12"/>
                  <a:gd name="T53" fmla="*/ 32083 h 10"/>
                  <a:gd name="T54" fmla="*/ 100221 w 12"/>
                  <a:gd name="T55" fmla="*/ 13368 h 10"/>
                  <a:gd name="T56" fmla="*/ 75677 w 12"/>
                  <a:gd name="T57" fmla="*/ 13368 h 10"/>
                  <a:gd name="T58" fmla="*/ 67788 w 12"/>
                  <a:gd name="T59" fmla="*/ 0 h 10"/>
                  <a:gd name="T60" fmla="*/ 42952 w 12"/>
                  <a:gd name="T61" fmla="*/ 13368 h 10"/>
                  <a:gd name="T62" fmla="*/ 57269 w 12"/>
                  <a:gd name="T63" fmla="*/ 44928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"/>
                  <a:gd name="T97" fmla="*/ 0 h 10"/>
                  <a:gd name="T98" fmla="*/ 12 w 12"/>
                  <a:gd name="T99" fmla="*/ 10 h 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" h="10">
                    <a:moveTo>
                      <a:pt x="5" y="3"/>
                    </a:moveTo>
                    <a:cubicBezTo>
                      <a:pt x="5" y="3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7"/>
                      <a:pt x="5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5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7" y="10"/>
                      <a:pt x="8" y="9"/>
                      <a:pt x="8" y="9"/>
                    </a:cubicBezTo>
                    <a:cubicBezTo>
                      <a:pt x="8" y="9"/>
                      <a:pt x="10" y="10"/>
                      <a:pt x="10" y="10"/>
                    </a:cubicBezTo>
                    <a:cubicBezTo>
                      <a:pt x="10" y="10"/>
                      <a:pt x="11" y="9"/>
                      <a:pt x="11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 noChangeAspect="1"/>
              </p:cNvSpPr>
              <p:nvPr/>
            </p:nvSpPr>
            <p:spPr bwMode="auto">
              <a:xfrm>
                <a:off x="1715" y="2420"/>
                <a:ext cx="23" cy="14"/>
              </a:xfrm>
              <a:custGeom>
                <a:avLst/>
                <a:gdLst>
                  <a:gd name="T0" fmla="*/ 37474 w 10"/>
                  <a:gd name="T1" fmla="*/ 67788 h 6"/>
                  <a:gd name="T2" fmla="*/ 28826 w 10"/>
                  <a:gd name="T3" fmla="*/ 57269 h 6"/>
                  <a:gd name="T4" fmla="*/ 28826 w 10"/>
                  <a:gd name="T5" fmla="*/ 32433 h 6"/>
                  <a:gd name="T6" fmla="*/ 50007 w 10"/>
                  <a:gd name="T7" fmla="*/ 10519 h 6"/>
                  <a:gd name="T8" fmla="*/ 73572 w 10"/>
                  <a:gd name="T9" fmla="*/ 10519 h 6"/>
                  <a:gd name="T10" fmla="*/ 95643 w 10"/>
                  <a:gd name="T11" fmla="*/ 10519 h 6"/>
                  <a:gd name="T12" fmla="*/ 86190 w 10"/>
                  <a:gd name="T13" fmla="*/ 0 h 6"/>
                  <a:gd name="T14" fmla="*/ 57868 w 10"/>
                  <a:gd name="T15" fmla="*/ 10519 h 6"/>
                  <a:gd name="T16" fmla="*/ 50007 w 10"/>
                  <a:gd name="T17" fmla="*/ 10519 h 6"/>
                  <a:gd name="T18" fmla="*/ 28826 w 10"/>
                  <a:gd name="T19" fmla="*/ 10519 h 6"/>
                  <a:gd name="T20" fmla="*/ 21742 w 10"/>
                  <a:gd name="T21" fmla="*/ 24544 h 6"/>
                  <a:gd name="T22" fmla="*/ 9453 w 10"/>
                  <a:gd name="T23" fmla="*/ 32433 h 6"/>
                  <a:gd name="T24" fmla="*/ 0 w 10"/>
                  <a:gd name="T25" fmla="*/ 57269 h 6"/>
                  <a:gd name="T26" fmla="*/ 9453 w 10"/>
                  <a:gd name="T27" fmla="*/ 67788 h 6"/>
                  <a:gd name="T28" fmla="*/ 37474 w 10"/>
                  <a:gd name="T29" fmla="*/ 67788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6"/>
                  <a:gd name="T47" fmla="*/ 10 w 10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6">
                    <a:moveTo>
                      <a:pt x="4" y="6"/>
                    </a:moveTo>
                    <a:cubicBezTo>
                      <a:pt x="4" y="6"/>
                      <a:pt x="3" y="5"/>
                      <a:pt x="3" y="5"/>
                    </a:cubicBezTo>
                    <a:cubicBezTo>
                      <a:pt x="3" y="5"/>
                      <a:pt x="3" y="3"/>
                      <a:pt x="3" y="3"/>
                    </a:cubicBezTo>
                    <a:cubicBezTo>
                      <a:pt x="3" y="3"/>
                      <a:pt x="5" y="1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 noChangeAspect="1"/>
              </p:cNvSpPr>
              <p:nvPr/>
            </p:nvSpPr>
            <p:spPr bwMode="auto">
              <a:xfrm>
                <a:off x="1495" y="2406"/>
                <a:ext cx="102" cy="54"/>
              </a:xfrm>
              <a:custGeom>
                <a:avLst/>
                <a:gdLst>
                  <a:gd name="T0" fmla="*/ 439860 w 43"/>
                  <a:gd name="T1" fmla="*/ 117201 h 23"/>
                  <a:gd name="T2" fmla="*/ 480142 w 43"/>
                  <a:gd name="T3" fmla="*/ 97958 h 23"/>
                  <a:gd name="T4" fmla="*/ 497399 w 43"/>
                  <a:gd name="T5" fmla="*/ 71191 h 23"/>
                  <a:gd name="T6" fmla="*/ 497399 w 43"/>
                  <a:gd name="T7" fmla="*/ 45245 h 23"/>
                  <a:gd name="T8" fmla="*/ 506262 w 43"/>
                  <a:gd name="T9" fmla="*/ 35037 h 23"/>
                  <a:gd name="T10" fmla="*/ 563353 w 43"/>
                  <a:gd name="T11" fmla="*/ 25974 h 23"/>
                  <a:gd name="T12" fmla="*/ 575607 w 43"/>
                  <a:gd name="T13" fmla="*/ 25974 h 23"/>
                  <a:gd name="T14" fmla="*/ 547270 w 43"/>
                  <a:gd name="T15" fmla="*/ 11063 h 23"/>
                  <a:gd name="T16" fmla="*/ 525355 w 43"/>
                  <a:gd name="T17" fmla="*/ 25974 h 23"/>
                  <a:gd name="T18" fmla="*/ 480142 w 43"/>
                  <a:gd name="T19" fmla="*/ 11063 h 23"/>
                  <a:gd name="T20" fmla="*/ 428089 w 43"/>
                  <a:gd name="T21" fmla="*/ 11063 h 23"/>
                  <a:gd name="T22" fmla="*/ 372658 w 43"/>
                  <a:gd name="T23" fmla="*/ 0 h 23"/>
                  <a:gd name="T24" fmla="*/ 292894 w 43"/>
                  <a:gd name="T25" fmla="*/ 11063 h 23"/>
                  <a:gd name="T26" fmla="*/ 254749 w 43"/>
                  <a:gd name="T27" fmla="*/ 11063 h 23"/>
                  <a:gd name="T28" fmla="*/ 185431 w 43"/>
                  <a:gd name="T29" fmla="*/ 11063 h 23"/>
                  <a:gd name="T30" fmla="*/ 147513 w 43"/>
                  <a:gd name="T31" fmla="*/ 11063 h 23"/>
                  <a:gd name="T32" fmla="*/ 119205 w 43"/>
                  <a:gd name="T33" fmla="*/ 25974 h 23"/>
                  <a:gd name="T34" fmla="*/ 66229 w 43"/>
                  <a:gd name="T35" fmla="*/ 35037 h 23"/>
                  <a:gd name="T36" fmla="*/ 40107 w 43"/>
                  <a:gd name="T37" fmla="*/ 45245 h 23"/>
                  <a:gd name="T38" fmla="*/ 0 w 43"/>
                  <a:gd name="T39" fmla="*/ 60982 h 23"/>
                  <a:gd name="T40" fmla="*/ 27920 w 43"/>
                  <a:gd name="T41" fmla="*/ 60982 h 23"/>
                  <a:gd name="T42" fmla="*/ 11770 w 43"/>
                  <a:gd name="T43" fmla="*/ 71191 h 23"/>
                  <a:gd name="T44" fmla="*/ 27920 w 43"/>
                  <a:gd name="T45" fmla="*/ 82261 h 23"/>
                  <a:gd name="T46" fmla="*/ 50253 w 43"/>
                  <a:gd name="T47" fmla="*/ 82261 h 23"/>
                  <a:gd name="T48" fmla="*/ 95138 w 43"/>
                  <a:gd name="T49" fmla="*/ 82261 h 23"/>
                  <a:gd name="T50" fmla="*/ 107394 w 43"/>
                  <a:gd name="T51" fmla="*/ 106227 h 23"/>
                  <a:gd name="T52" fmla="*/ 119205 w 43"/>
                  <a:gd name="T53" fmla="*/ 132112 h 23"/>
                  <a:gd name="T54" fmla="*/ 135195 w 43"/>
                  <a:gd name="T55" fmla="*/ 157579 h 23"/>
                  <a:gd name="T56" fmla="*/ 119205 w 43"/>
                  <a:gd name="T57" fmla="*/ 167144 h 23"/>
                  <a:gd name="T58" fmla="*/ 107394 w 43"/>
                  <a:gd name="T59" fmla="*/ 193135 h 23"/>
                  <a:gd name="T60" fmla="*/ 95138 w 43"/>
                  <a:gd name="T61" fmla="*/ 214368 h 23"/>
                  <a:gd name="T62" fmla="*/ 95138 w 43"/>
                  <a:gd name="T63" fmla="*/ 249403 h 23"/>
                  <a:gd name="T64" fmla="*/ 107394 w 43"/>
                  <a:gd name="T65" fmla="*/ 263806 h 23"/>
                  <a:gd name="T66" fmla="*/ 135195 w 43"/>
                  <a:gd name="T67" fmla="*/ 275168 h 23"/>
                  <a:gd name="T68" fmla="*/ 157101 w 43"/>
                  <a:gd name="T69" fmla="*/ 263806 h 23"/>
                  <a:gd name="T70" fmla="*/ 185431 w 43"/>
                  <a:gd name="T71" fmla="*/ 238340 h 23"/>
                  <a:gd name="T72" fmla="*/ 185431 w 43"/>
                  <a:gd name="T73" fmla="*/ 214368 h 23"/>
                  <a:gd name="T74" fmla="*/ 242658 w 43"/>
                  <a:gd name="T75" fmla="*/ 204158 h 23"/>
                  <a:gd name="T76" fmla="*/ 292894 w 43"/>
                  <a:gd name="T77" fmla="*/ 193135 h 23"/>
                  <a:gd name="T78" fmla="*/ 332923 w 43"/>
                  <a:gd name="T79" fmla="*/ 178212 h 23"/>
                  <a:gd name="T80" fmla="*/ 361860 w 43"/>
                  <a:gd name="T81" fmla="*/ 167144 h 23"/>
                  <a:gd name="T82" fmla="*/ 439860 w 43"/>
                  <a:gd name="T83" fmla="*/ 157579 h 23"/>
                  <a:gd name="T84" fmla="*/ 439860 w 43"/>
                  <a:gd name="T85" fmla="*/ 117201 h 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"/>
                  <a:gd name="T130" fmla="*/ 0 h 23"/>
                  <a:gd name="T131" fmla="*/ 43 w 43"/>
                  <a:gd name="T132" fmla="*/ 23 h 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" h="23">
                    <a:moveTo>
                      <a:pt x="33" y="10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3" y="1"/>
                      <a:pt x="22" y="1"/>
                    </a:cubicBezTo>
                    <a:cubicBezTo>
                      <a:pt x="22" y="0"/>
                      <a:pt x="19" y="1"/>
                      <a:pt x="19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6"/>
                      <a:pt x="8" y="16"/>
                    </a:cubicBezTo>
                    <a:cubicBezTo>
                      <a:pt x="8" y="16"/>
                      <a:pt x="7" y="17"/>
                      <a:pt x="7" y="18"/>
                    </a:cubicBezTo>
                    <a:cubicBezTo>
                      <a:pt x="7" y="18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19"/>
                      <a:pt x="14" y="18"/>
                    </a:cubicBezTo>
                    <a:cubicBezTo>
                      <a:pt x="15" y="18"/>
                      <a:pt x="17" y="17"/>
                      <a:pt x="18" y="17"/>
                    </a:cubicBezTo>
                    <a:cubicBezTo>
                      <a:pt x="18" y="17"/>
                      <a:pt x="22" y="16"/>
                      <a:pt x="22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7" y="15"/>
                      <a:pt x="27" y="14"/>
                    </a:cubicBezTo>
                    <a:cubicBezTo>
                      <a:pt x="28" y="14"/>
                      <a:pt x="33" y="13"/>
                      <a:pt x="33" y="13"/>
                    </a:cubicBezTo>
                    <a:lnTo>
                      <a:pt x="33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0" name="Freeform 44"/>
              <p:cNvSpPr>
                <a:spLocks noChangeAspect="1"/>
              </p:cNvSpPr>
              <p:nvPr/>
            </p:nvSpPr>
            <p:spPr bwMode="auto">
              <a:xfrm>
                <a:off x="1563" y="2446"/>
                <a:ext cx="22" cy="7"/>
              </a:xfrm>
              <a:custGeom>
                <a:avLst/>
                <a:gdLst>
                  <a:gd name="T0" fmla="*/ 152741 w 9"/>
                  <a:gd name="T1" fmla="*/ 0 h 3"/>
                  <a:gd name="T2" fmla="*/ 114750 w 9"/>
                  <a:gd name="T3" fmla="*/ 0 h 3"/>
                  <a:gd name="T4" fmla="*/ 75049 w 9"/>
                  <a:gd name="T5" fmla="*/ 10519 h 3"/>
                  <a:gd name="T6" fmla="*/ 37102 w 9"/>
                  <a:gd name="T7" fmla="*/ 10519 h 3"/>
                  <a:gd name="T8" fmla="*/ 37102 w 9"/>
                  <a:gd name="T9" fmla="*/ 0 h 3"/>
                  <a:gd name="T10" fmla="*/ 15178 w 9"/>
                  <a:gd name="T11" fmla="*/ 10519 h 3"/>
                  <a:gd name="T12" fmla="*/ 37102 w 9"/>
                  <a:gd name="T13" fmla="*/ 32433 h 3"/>
                  <a:gd name="T14" fmla="*/ 75049 w 9"/>
                  <a:gd name="T15" fmla="*/ 32433 h 3"/>
                  <a:gd name="T16" fmla="*/ 114750 w 9"/>
                  <a:gd name="T17" fmla="*/ 32433 h 3"/>
                  <a:gd name="T18" fmla="*/ 168527 w 9"/>
                  <a:gd name="T19" fmla="*/ 24544 h 3"/>
                  <a:gd name="T20" fmla="*/ 168527 w 9"/>
                  <a:gd name="T21" fmla="*/ 24544 h 3"/>
                  <a:gd name="T22" fmla="*/ 168527 w 9"/>
                  <a:gd name="T23" fmla="*/ 10519 h 3"/>
                  <a:gd name="T24" fmla="*/ 152741 w 9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8" y="0"/>
                    </a:moveTo>
                    <a:cubicBezTo>
                      <a:pt x="8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6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 noChangeAspect="1"/>
              </p:cNvSpPr>
              <p:nvPr/>
            </p:nvSpPr>
            <p:spPr bwMode="auto">
              <a:xfrm>
                <a:off x="1637" y="2413"/>
                <a:ext cx="28" cy="9"/>
              </a:xfrm>
              <a:custGeom>
                <a:avLst/>
                <a:gdLst>
                  <a:gd name="T0" fmla="*/ 10519 w 12"/>
                  <a:gd name="T1" fmla="*/ 7254 h 4"/>
                  <a:gd name="T2" fmla="*/ 24544 w 12"/>
                  <a:gd name="T3" fmla="*/ 16321 h 4"/>
                  <a:gd name="T4" fmla="*/ 42952 w 12"/>
                  <a:gd name="T5" fmla="*/ 23575 h 4"/>
                  <a:gd name="T6" fmla="*/ 42952 w 12"/>
                  <a:gd name="T7" fmla="*/ 23575 h 4"/>
                  <a:gd name="T8" fmla="*/ 57269 w 12"/>
                  <a:gd name="T9" fmla="*/ 7254 h 4"/>
                  <a:gd name="T10" fmla="*/ 75677 w 12"/>
                  <a:gd name="T11" fmla="*/ 7254 h 4"/>
                  <a:gd name="T12" fmla="*/ 90410 w 12"/>
                  <a:gd name="T13" fmla="*/ 16321 h 4"/>
                  <a:gd name="T14" fmla="*/ 100221 w 12"/>
                  <a:gd name="T15" fmla="*/ 16321 h 4"/>
                  <a:gd name="T16" fmla="*/ 100221 w 12"/>
                  <a:gd name="T17" fmla="*/ 7254 h 4"/>
                  <a:gd name="T18" fmla="*/ 124558 w 12"/>
                  <a:gd name="T19" fmla="*/ 0 h 4"/>
                  <a:gd name="T20" fmla="*/ 124558 w 12"/>
                  <a:gd name="T21" fmla="*/ 0 h 4"/>
                  <a:gd name="T22" fmla="*/ 75677 w 12"/>
                  <a:gd name="T23" fmla="*/ 0 h 4"/>
                  <a:gd name="T24" fmla="*/ 75677 w 12"/>
                  <a:gd name="T25" fmla="*/ 0 h 4"/>
                  <a:gd name="T26" fmla="*/ 57269 w 12"/>
                  <a:gd name="T27" fmla="*/ 0 h 4"/>
                  <a:gd name="T28" fmla="*/ 32433 w 12"/>
                  <a:gd name="T29" fmla="*/ 0 h 4"/>
                  <a:gd name="T30" fmla="*/ 24544 w 12"/>
                  <a:gd name="T31" fmla="*/ 0 h 4"/>
                  <a:gd name="T32" fmla="*/ 10519 w 12"/>
                  <a:gd name="T33" fmla="*/ 0 h 4"/>
                  <a:gd name="T34" fmla="*/ 0 w 12"/>
                  <a:gd name="T35" fmla="*/ 0 h 4"/>
                  <a:gd name="T36" fmla="*/ 10519 w 12"/>
                  <a:gd name="T37" fmla="*/ 725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5" y="2"/>
                      <a:pt x="4" y="2"/>
                      <a:pt x="5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9" y="2"/>
                      <a:pt x="9" y="3"/>
                      <a:pt x="9" y="2"/>
                    </a:cubicBezTo>
                    <a:cubicBezTo>
                      <a:pt x="9" y="1"/>
                      <a:pt x="8" y="1"/>
                      <a:pt x="9" y="1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1" y="0"/>
                    </a:cubicBezTo>
                    <a:cubicBezTo>
                      <a:pt x="10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 noChangeAspect="1"/>
              </p:cNvSpPr>
              <p:nvPr/>
            </p:nvSpPr>
            <p:spPr bwMode="auto">
              <a:xfrm>
                <a:off x="1445" y="2422"/>
                <a:ext cx="43" cy="36"/>
              </a:xfrm>
              <a:custGeom>
                <a:avLst/>
                <a:gdLst>
                  <a:gd name="T0" fmla="*/ 200182 w 18"/>
                  <a:gd name="T1" fmla="*/ 76999 h 15"/>
                  <a:gd name="T2" fmla="*/ 187726 w 18"/>
                  <a:gd name="T3" fmla="*/ 76999 h 15"/>
                  <a:gd name="T4" fmla="*/ 174883 w 18"/>
                  <a:gd name="T5" fmla="*/ 63866 h 15"/>
                  <a:gd name="T6" fmla="*/ 157239 w 18"/>
                  <a:gd name="T7" fmla="*/ 32083 h 15"/>
                  <a:gd name="T8" fmla="*/ 144234 w 18"/>
                  <a:gd name="T9" fmla="*/ 32083 h 15"/>
                  <a:gd name="T10" fmla="*/ 144234 w 18"/>
                  <a:gd name="T11" fmla="*/ 0 h 15"/>
                  <a:gd name="T12" fmla="*/ 113754 w 18"/>
                  <a:gd name="T13" fmla="*/ 13368 h 15"/>
                  <a:gd name="T14" fmla="*/ 83797 w 18"/>
                  <a:gd name="T15" fmla="*/ 32083 h 15"/>
                  <a:gd name="T16" fmla="*/ 60377 w 18"/>
                  <a:gd name="T17" fmla="*/ 13368 h 15"/>
                  <a:gd name="T18" fmla="*/ 0 w 18"/>
                  <a:gd name="T19" fmla="*/ 44928 h 15"/>
                  <a:gd name="T20" fmla="*/ 0 w 18"/>
                  <a:gd name="T21" fmla="*/ 76999 h 15"/>
                  <a:gd name="T22" fmla="*/ 12828 w 18"/>
                  <a:gd name="T23" fmla="*/ 90379 h 15"/>
                  <a:gd name="T24" fmla="*/ 60377 w 18"/>
                  <a:gd name="T25" fmla="*/ 90379 h 15"/>
                  <a:gd name="T26" fmla="*/ 83797 w 18"/>
                  <a:gd name="T27" fmla="*/ 90379 h 15"/>
                  <a:gd name="T28" fmla="*/ 113754 w 18"/>
                  <a:gd name="T29" fmla="*/ 90379 h 15"/>
                  <a:gd name="T30" fmla="*/ 144234 w 18"/>
                  <a:gd name="T31" fmla="*/ 121195 h 15"/>
                  <a:gd name="T32" fmla="*/ 144234 w 18"/>
                  <a:gd name="T33" fmla="*/ 139910 h 15"/>
                  <a:gd name="T34" fmla="*/ 113754 w 18"/>
                  <a:gd name="T35" fmla="*/ 139910 h 15"/>
                  <a:gd name="T36" fmla="*/ 83797 w 18"/>
                  <a:gd name="T37" fmla="*/ 164201 h 15"/>
                  <a:gd name="T38" fmla="*/ 73207 w 18"/>
                  <a:gd name="T39" fmla="*/ 184798 h 15"/>
                  <a:gd name="T40" fmla="*/ 103857 w 18"/>
                  <a:gd name="T41" fmla="*/ 216910 h 15"/>
                  <a:gd name="T42" fmla="*/ 134595 w 18"/>
                  <a:gd name="T43" fmla="*/ 216910 h 15"/>
                  <a:gd name="T44" fmla="*/ 174883 w 18"/>
                  <a:gd name="T45" fmla="*/ 226603 h 15"/>
                  <a:gd name="T46" fmla="*/ 174883 w 18"/>
                  <a:gd name="T47" fmla="*/ 216910 h 15"/>
                  <a:gd name="T48" fmla="*/ 157239 w 18"/>
                  <a:gd name="T49" fmla="*/ 195886 h 15"/>
                  <a:gd name="T50" fmla="*/ 187726 w 18"/>
                  <a:gd name="T51" fmla="*/ 216910 h 15"/>
                  <a:gd name="T52" fmla="*/ 200182 w 18"/>
                  <a:gd name="T53" fmla="*/ 184798 h 15"/>
                  <a:gd name="T54" fmla="*/ 187726 w 18"/>
                  <a:gd name="T55" fmla="*/ 153278 h 15"/>
                  <a:gd name="T56" fmla="*/ 217623 w 18"/>
                  <a:gd name="T57" fmla="*/ 164201 h 15"/>
                  <a:gd name="T58" fmla="*/ 248103 w 18"/>
                  <a:gd name="T59" fmla="*/ 164201 h 15"/>
                  <a:gd name="T60" fmla="*/ 261096 w 18"/>
                  <a:gd name="T61" fmla="*/ 153278 h 15"/>
                  <a:gd name="T62" fmla="*/ 229892 w 18"/>
                  <a:gd name="T63" fmla="*/ 121195 h 15"/>
                  <a:gd name="T64" fmla="*/ 200182 w 18"/>
                  <a:gd name="T65" fmla="*/ 76999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15"/>
                  <a:gd name="T101" fmla="*/ 18 w 18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15">
                    <a:moveTo>
                      <a:pt x="14" y="5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4" y="2"/>
                      <a:pt x="4" y="1"/>
                    </a:cubicBezTo>
                    <a:cubicBezTo>
                      <a:pt x="3" y="1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6" y="11"/>
                      <a:pt x="6" y="11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1" y="14"/>
                      <a:pt x="12" y="15"/>
                    </a:cubicBezTo>
                    <a:cubicBezTo>
                      <a:pt x="13" y="15"/>
                      <a:pt x="12" y="14"/>
                      <a:pt x="12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5" y="11"/>
                      <a:pt x="15" y="11"/>
                    </a:cubicBezTo>
                    <a:cubicBezTo>
                      <a:pt x="16" y="11"/>
                      <a:pt x="17" y="11"/>
                      <a:pt x="17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8"/>
                      <a:pt x="16" y="8"/>
                      <a:pt x="16" y="8"/>
                    </a:cubicBez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3" name="Freeform 47"/>
              <p:cNvSpPr>
                <a:spLocks noChangeAspect="1"/>
              </p:cNvSpPr>
              <p:nvPr/>
            </p:nvSpPr>
            <p:spPr bwMode="auto">
              <a:xfrm>
                <a:off x="1384" y="2573"/>
                <a:ext cx="26" cy="10"/>
              </a:xfrm>
              <a:custGeom>
                <a:avLst/>
                <a:gdLst>
                  <a:gd name="T0" fmla="*/ 21 w 26"/>
                  <a:gd name="T1" fmla="*/ 5 h 10"/>
                  <a:gd name="T2" fmla="*/ 19 w 26"/>
                  <a:gd name="T3" fmla="*/ 3 h 10"/>
                  <a:gd name="T4" fmla="*/ 14 w 26"/>
                  <a:gd name="T5" fmla="*/ 3 h 10"/>
                  <a:gd name="T6" fmla="*/ 12 w 26"/>
                  <a:gd name="T7" fmla="*/ 0 h 10"/>
                  <a:gd name="T8" fmla="*/ 9 w 26"/>
                  <a:gd name="T9" fmla="*/ 0 h 10"/>
                  <a:gd name="T10" fmla="*/ 5 w 26"/>
                  <a:gd name="T11" fmla="*/ 0 h 10"/>
                  <a:gd name="T12" fmla="*/ 2 w 26"/>
                  <a:gd name="T13" fmla="*/ 3 h 10"/>
                  <a:gd name="T14" fmla="*/ 0 w 26"/>
                  <a:gd name="T15" fmla="*/ 3 h 10"/>
                  <a:gd name="T16" fmla="*/ 2 w 26"/>
                  <a:gd name="T17" fmla="*/ 3 h 10"/>
                  <a:gd name="T18" fmla="*/ 5 w 26"/>
                  <a:gd name="T19" fmla="*/ 3 h 10"/>
                  <a:gd name="T20" fmla="*/ 7 w 26"/>
                  <a:gd name="T21" fmla="*/ 3 h 10"/>
                  <a:gd name="T22" fmla="*/ 9 w 26"/>
                  <a:gd name="T23" fmla="*/ 3 h 10"/>
                  <a:gd name="T24" fmla="*/ 9 w 26"/>
                  <a:gd name="T25" fmla="*/ 3 h 10"/>
                  <a:gd name="T26" fmla="*/ 12 w 26"/>
                  <a:gd name="T27" fmla="*/ 3 h 10"/>
                  <a:gd name="T28" fmla="*/ 14 w 26"/>
                  <a:gd name="T29" fmla="*/ 5 h 10"/>
                  <a:gd name="T30" fmla="*/ 16 w 26"/>
                  <a:gd name="T31" fmla="*/ 5 h 10"/>
                  <a:gd name="T32" fmla="*/ 16 w 26"/>
                  <a:gd name="T33" fmla="*/ 8 h 10"/>
                  <a:gd name="T34" fmla="*/ 19 w 26"/>
                  <a:gd name="T35" fmla="*/ 8 h 10"/>
                  <a:gd name="T36" fmla="*/ 19 w 26"/>
                  <a:gd name="T37" fmla="*/ 10 h 10"/>
                  <a:gd name="T38" fmla="*/ 21 w 26"/>
                  <a:gd name="T39" fmla="*/ 10 h 10"/>
                  <a:gd name="T40" fmla="*/ 24 w 26"/>
                  <a:gd name="T41" fmla="*/ 10 h 10"/>
                  <a:gd name="T42" fmla="*/ 26 w 26"/>
                  <a:gd name="T43" fmla="*/ 10 h 10"/>
                  <a:gd name="T44" fmla="*/ 26 w 26"/>
                  <a:gd name="T45" fmla="*/ 8 h 10"/>
                  <a:gd name="T46" fmla="*/ 21 w 26"/>
                  <a:gd name="T47" fmla="*/ 5 h 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0"/>
                  <a:gd name="T74" fmla="*/ 26 w 26"/>
                  <a:gd name="T75" fmla="*/ 10 h 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0">
                    <a:moveTo>
                      <a:pt x="21" y="5"/>
                    </a:moveTo>
                    <a:lnTo>
                      <a:pt x="19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Freeform 48"/>
              <p:cNvSpPr>
                <a:spLocks noChangeAspect="1"/>
              </p:cNvSpPr>
              <p:nvPr/>
            </p:nvSpPr>
            <p:spPr bwMode="auto">
              <a:xfrm>
                <a:off x="1927" y="2588"/>
                <a:ext cx="7" cy="19"/>
              </a:xfrm>
              <a:custGeom>
                <a:avLst/>
                <a:gdLst>
                  <a:gd name="T0" fmla="*/ 10519 w 3"/>
                  <a:gd name="T1" fmla="*/ 57591 h 8"/>
                  <a:gd name="T2" fmla="*/ 10519 w 3"/>
                  <a:gd name="T3" fmla="*/ 78810 h 8"/>
                  <a:gd name="T4" fmla="*/ 24544 w 3"/>
                  <a:gd name="T5" fmla="*/ 96337 h 8"/>
                  <a:gd name="T6" fmla="*/ 32433 w 3"/>
                  <a:gd name="T7" fmla="*/ 108205 h 8"/>
                  <a:gd name="T8" fmla="*/ 32433 w 3"/>
                  <a:gd name="T9" fmla="*/ 78810 h 8"/>
                  <a:gd name="T10" fmla="*/ 32433 w 3"/>
                  <a:gd name="T11" fmla="*/ 66942 h 8"/>
                  <a:gd name="T12" fmla="*/ 32433 w 3"/>
                  <a:gd name="T13" fmla="*/ 40563 h 8"/>
                  <a:gd name="T14" fmla="*/ 32433 w 3"/>
                  <a:gd name="T15" fmla="*/ 28186 h 8"/>
                  <a:gd name="T16" fmla="*/ 24544 w 3"/>
                  <a:gd name="T17" fmla="*/ 11868 h 8"/>
                  <a:gd name="T18" fmla="*/ 10519 w 3"/>
                  <a:gd name="T19" fmla="*/ 0 h 8"/>
                  <a:gd name="T20" fmla="*/ 0 w 3"/>
                  <a:gd name="T21" fmla="*/ 11868 h 8"/>
                  <a:gd name="T22" fmla="*/ 10519 w 3"/>
                  <a:gd name="T23" fmla="*/ 28186 h 8"/>
                  <a:gd name="T24" fmla="*/ 0 w 3"/>
                  <a:gd name="T25" fmla="*/ 40563 h 8"/>
                  <a:gd name="T26" fmla="*/ 10519 w 3"/>
                  <a:gd name="T27" fmla="*/ 57591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8"/>
                  <a:gd name="T44" fmla="*/ 3 w 3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8">
                    <a:moveTo>
                      <a:pt x="1" y="4"/>
                    </a:moveTo>
                    <a:cubicBezTo>
                      <a:pt x="1" y="4"/>
                      <a:pt x="1" y="6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5" name="Freeform 49"/>
              <p:cNvSpPr>
                <a:spLocks noChangeAspect="1"/>
              </p:cNvSpPr>
              <p:nvPr/>
            </p:nvSpPr>
            <p:spPr bwMode="auto">
              <a:xfrm>
                <a:off x="1412" y="2583"/>
                <a:ext cx="14" cy="7"/>
              </a:xfrm>
              <a:custGeom>
                <a:avLst/>
                <a:gdLst>
                  <a:gd name="T0" fmla="*/ 5 w 14"/>
                  <a:gd name="T1" fmla="*/ 0 h 7"/>
                  <a:gd name="T2" fmla="*/ 3 w 14"/>
                  <a:gd name="T3" fmla="*/ 0 h 7"/>
                  <a:gd name="T4" fmla="*/ 0 w 14"/>
                  <a:gd name="T5" fmla="*/ 0 h 7"/>
                  <a:gd name="T6" fmla="*/ 3 w 14"/>
                  <a:gd name="T7" fmla="*/ 5 h 7"/>
                  <a:gd name="T8" fmla="*/ 5 w 14"/>
                  <a:gd name="T9" fmla="*/ 7 h 7"/>
                  <a:gd name="T10" fmla="*/ 7 w 14"/>
                  <a:gd name="T11" fmla="*/ 5 h 7"/>
                  <a:gd name="T12" fmla="*/ 12 w 14"/>
                  <a:gd name="T13" fmla="*/ 5 h 7"/>
                  <a:gd name="T14" fmla="*/ 14 w 14"/>
                  <a:gd name="T15" fmla="*/ 5 h 7"/>
                  <a:gd name="T16" fmla="*/ 14 w 14"/>
                  <a:gd name="T17" fmla="*/ 5 h 7"/>
                  <a:gd name="T18" fmla="*/ 12 w 14"/>
                  <a:gd name="T19" fmla="*/ 2 h 7"/>
                  <a:gd name="T20" fmla="*/ 5 w 14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7"/>
                  <a:gd name="T35" fmla="*/ 14 w 14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7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6" name="Freeform 50"/>
              <p:cNvSpPr>
                <a:spLocks noChangeAspect="1"/>
              </p:cNvSpPr>
              <p:nvPr/>
            </p:nvSpPr>
            <p:spPr bwMode="auto">
              <a:xfrm>
                <a:off x="1944" y="2507"/>
                <a:ext cx="21" cy="40"/>
              </a:xfrm>
              <a:custGeom>
                <a:avLst/>
                <a:gdLst>
                  <a:gd name="T0" fmla="*/ 100221 w 9"/>
                  <a:gd name="T1" fmla="*/ 135452 h 17"/>
                  <a:gd name="T2" fmla="*/ 100221 w 9"/>
                  <a:gd name="T3" fmla="*/ 99461 h 17"/>
                  <a:gd name="T4" fmla="*/ 90410 w 9"/>
                  <a:gd name="T5" fmla="*/ 73494 h 17"/>
                  <a:gd name="T6" fmla="*/ 67788 w 9"/>
                  <a:gd name="T7" fmla="*/ 61941 h 17"/>
                  <a:gd name="T8" fmla="*/ 75677 w 9"/>
                  <a:gd name="T9" fmla="*/ 46012 h 17"/>
                  <a:gd name="T10" fmla="*/ 90410 w 9"/>
                  <a:gd name="T11" fmla="*/ 35499 h 17"/>
                  <a:gd name="T12" fmla="*/ 100221 w 9"/>
                  <a:gd name="T13" fmla="*/ 26325 h 17"/>
                  <a:gd name="T14" fmla="*/ 75677 w 9"/>
                  <a:gd name="T15" fmla="*/ 11188 h 17"/>
                  <a:gd name="T16" fmla="*/ 67788 w 9"/>
                  <a:gd name="T17" fmla="*/ 0 h 17"/>
                  <a:gd name="T18" fmla="*/ 42952 w 9"/>
                  <a:gd name="T19" fmla="*/ 0 h 17"/>
                  <a:gd name="T20" fmla="*/ 57269 w 9"/>
                  <a:gd name="T21" fmla="*/ 11188 h 17"/>
                  <a:gd name="T22" fmla="*/ 67788 w 9"/>
                  <a:gd name="T23" fmla="*/ 35499 h 17"/>
                  <a:gd name="T24" fmla="*/ 67788 w 9"/>
                  <a:gd name="T25" fmla="*/ 46012 h 17"/>
                  <a:gd name="T26" fmla="*/ 67788 w 9"/>
                  <a:gd name="T27" fmla="*/ 73494 h 17"/>
                  <a:gd name="T28" fmla="*/ 75677 w 9"/>
                  <a:gd name="T29" fmla="*/ 124198 h 17"/>
                  <a:gd name="T30" fmla="*/ 57269 w 9"/>
                  <a:gd name="T31" fmla="*/ 135452 h 17"/>
                  <a:gd name="T32" fmla="*/ 32433 w 9"/>
                  <a:gd name="T33" fmla="*/ 145744 h 17"/>
                  <a:gd name="T34" fmla="*/ 10519 w 9"/>
                  <a:gd name="T35" fmla="*/ 161689 h 17"/>
                  <a:gd name="T36" fmla="*/ 0 w 9"/>
                  <a:gd name="T37" fmla="*/ 172927 h 17"/>
                  <a:gd name="T38" fmla="*/ 10519 w 9"/>
                  <a:gd name="T39" fmla="*/ 196534 h 17"/>
                  <a:gd name="T40" fmla="*/ 10519 w 9"/>
                  <a:gd name="T41" fmla="*/ 207696 h 17"/>
                  <a:gd name="T42" fmla="*/ 32433 w 9"/>
                  <a:gd name="T43" fmla="*/ 181238 h 17"/>
                  <a:gd name="T44" fmla="*/ 42952 w 9"/>
                  <a:gd name="T45" fmla="*/ 172927 h 17"/>
                  <a:gd name="T46" fmla="*/ 67788 w 9"/>
                  <a:gd name="T47" fmla="*/ 172927 h 17"/>
                  <a:gd name="T48" fmla="*/ 90410 w 9"/>
                  <a:gd name="T49" fmla="*/ 145744 h 17"/>
                  <a:gd name="T50" fmla="*/ 100221 w 9"/>
                  <a:gd name="T51" fmla="*/ 13545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17"/>
                  <a:gd name="T80" fmla="*/ 9 w 9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17">
                    <a:moveTo>
                      <a:pt x="9" y="11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6"/>
                      <a:pt x="7" y="10"/>
                      <a:pt x="7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1" y="13"/>
                      <a:pt x="1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2"/>
                      <a:pt x="8" y="12"/>
                      <a:pt x="8" y="12"/>
                    </a:cubicBezTo>
                    <a:lnTo>
                      <a:pt x="9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7" name="Freeform 51"/>
              <p:cNvSpPr>
                <a:spLocks noChangeAspect="1"/>
              </p:cNvSpPr>
              <p:nvPr/>
            </p:nvSpPr>
            <p:spPr bwMode="auto">
              <a:xfrm>
                <a:off x="1866" y="2628"/>
                <a:ext cx="57" cy="42"/>
              </a:xfrm>
              <a:custGeom>
                <a:avLst/>
                <a:gdLst>
                  <a:gd name="T0" fmla="*/ 274614 w 24"/>
                  <a:gd name="T1" fmla="*/ 176580 h 18"/>
                  <a:gd name="T2" fmla="*/ 245114 w 24"/>
                  <a:gd name="T3" fmla="*/ 168005 h 18"/>
                  <a:gd name="T4" fmla="*/ 216420 w 24"/>
                  <a:gd name="T5" fmla="*/ 168005 h 18"/>
                  <a:gd name="T6" fmla="*/ 206200 w 24"/>
                  <a:gd name="T7" fmla="*/ 168005 h 18"/>
                  <a:gd name="T8" fmla="*/ 178170 w 24"/>
                  <a:gd name="T9" fmla="*/ 168005 h 18"/>
                  <a:gd name="T10" fmla="*/ 166184 w 24"/>
                  <a:gd name="T11" fmla="*/ 158172 h 18"/>
                  <a:gd name="T12" fmla="*/ 166184 w 24"/>
                  <a:gd name="T13" fmla="*/ 133628 h 18"/>
                  <a:gd name="T14" fmla="*/ 166184 w 24"/>
                  <a:gd name="T15" fmla="*/ 110740 h 18"/>
                  <a:gd name="T16" fmla="*/ 148782 w 24"/>
                  <a:gd name="T17" fmla="*/ 100221 h 18"/>
                  <a:gd name="T18" fmla="*/ 120579 w 24"/>
                  <a:gd name="T19" fmla="*/ 75677 h 18"/>
                  <a:gd name="T20" fmla="*/ 120579 w 24"/>
                  <a:gd name="T21" fmla="*/ 67788 h 18"/>
                  <a:gd name="T22" fmla="*/ 96347 w 24"/>
                  <a:gd name="T23" fmla="*/ 42952 h 18"/>
                  <a:gd name="T24" fmla="*/ 69972 w 24"/>
                  <a:gd name="T25" fmla="*/ 42952 h 18"/>
                  <a:gd name="T26" fmla="*/ 57591 w 24"/>
                  <a:gd name="T27" fmla="*/ 24544 h 18"/>
                  <a:gd name="T28" fmla="*/ 29462 w 24"/>
                  <a:gd name="T29" fmla="*/ 10519 h 18"/>
                  <a:gd name="T30" fmla="*/ 12405 w 24"/>
                  <a:gd name="T31" fmla="*/ 0 h 18"/>
                  <a:gd name="T32" fmla="*/ 0 w 24"/>
                  <a:gd name="T33" fmla="*/ 0 h 18"/>
                  <a:gd name="T34" fmla="*/ 12405 w 24"/>
                  <a:gd name="T35" fmla="*/ 24544 h 18"/>
                  <a:gd name="T36" fmla="*/ 29462 w 24"/>
                  <a:gd name="T37" fmla="*/ 42952 h 18"/>
                  <a:gd name="T38" fmla="*/ 69972 w 24"/>
                  <a:gd name="T39" fmla="*/ 90410 h 18"/>
                  <a:gd name="T40" fmla="*/ 108205 w 24"/>
                  <a:gd name="T41" fmla="*/ 124558 h 18"/>
                  <a:gd name="T42" fmla="*/ 120579 w 24"/>
                  <a:gd name="T43" fmla="*/ 143173 h 18"/>
                  <a:gd name="T44" fmla="*/ 148782 w 24"/>
                  <a:gd name="T45" fmla="*/ 158172 h 18"/>
                  <a:gd name="T46" fmla="*/ 166184 w 24"/>
                  <a:gd name="T47" fmla="*/ 176580 h 18"/>
                  <a:gd name="T48" fmla="*/ 206200 w 24"/>
                  <a:gd name="T49" fmla="*/ 190631 h 18"/>
                  <a:gd name="T50" fmla="*/ 228824 w 24"/>
                  <a:gd name="T51" fmla="*/ 190631 h 18"/>
                  <a:gd name="T52" fmla="*/ 286375 w 24"/>
                  <a:gd name="T53" fmla="*/ 201063 h 18"/>
                  <a:gd name="T54" fmla="*/ 324850 w 24"/>
                  <a:gd name="T55" fmla="*/ 201063 h 18"/>
                  <a:gd name="T56" fmla="*/ 295766 w 24"/>
                  <a:gd name="T57" fmla="*/ 190631 h 18"/>
                  <a:gd name="T58" fmla="*/ 274614 w 24"/>
                  <a:gd name="T59" fmla="*/ 176580 h 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18"/>
                  <a:gd name="T92" fmla="*/ 24 w 24"/>
                  <a:gd name="T93" fmla="*/ 18 h 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18">
                    <a:moveTo>
                      <a:pt x="20" y="16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4" y="15"/>
                      <a:pt x="13" y="15"/>
                    </a:cubicBezTo>
                    <a:cubicBezTo>
                      <a:pt x="13" y="15"/>
                      <a:pt x="12" y="14"/>
                      <a:pt x="12" y="1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7"/>
                      <a:pt x="22" y="17"/>
                      <a:pt x="22" y="17"/>
                    </a:cubicBezTo>
                    <a:lnTo>
                      <a:pt x="20" y="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" name="Freeform 52"/>
              <p:cNvSpPr>
                <a:spLocks noChangeAspect="1"/>
              </p:cNvSpPr>
              <p:nvPr/>
            </p:nvSpPr>
            <p:spPr bwMode="auto">
              <a:xfrm>
                <a:off x="1944" y="2614"/>
                <a:ext cx="9" cy="11"/>
              </a:xfrm>
              <a:custGeom>
                <a:avLst/>
                <a:gdLst>
                  <a:gd name="T0" fmla="*/ 2 w 9"/>
                  <a:gd name="T1" fmla="*/ 0 h 11"/>
                  <a:gd name="T2" fmla="*/ 0 w 9"/>
                  <a:gd name="T3" fmla="*/ 4 h 11"/>
                  <a:gd name="T4" fmla="*/ 0 w 9"/>
                  <a:gd name="T5" fmla="*/ 7 h 11"/>
                  <a:gd name="T6" fmla="*/ 0 w 9"/>
                  <a:gd name="T7" fmla="*/ 11 h 11"/>
                  <a:gd name="T8" fmla="*/ 2 w 9"/>
                  <a:gd name="T9" fmla="*/ 11 h 11"/>
                  <a:gd name="T10" fmla="*/ 7 w 9"/>
                  <a:gd name="T11" fmla="*/ 11 h 11"/>
                  <a:gd name="T12" fmla="*/ 9 w 9"/>
                  <a:gd name="T13" fmla="*/ 9 h 11"/>
                  <a:gd name="T14" fmla="*/ 5 w 9"/>
                  <a:gd name="T15" fmla="*/ 2 h 11"/>
                  <a:gd name="T16" fmla="*/ 2 w 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2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" name="Freeform 53"/>
              <p:cNvSpPr>
                <a:spLocks noChangeAspect="1"/>
              </p:cNvSpPr>
              <p:nvPr/>
            </p:nvSpPr>
            <p:spPr bwMode="auto">
              <a:xfrm>
                <a:off x="1927" y="2647"/>
                <a:ext cx="12" cy="11"/>
              </a:xfrm>
              <a:custGeom>
                <a:avLst/>
                <a:gdLst>
                  <a:gd name="T0" fmla="*/ 10 w 12"/>
                  <a:gd name="T1" fmla="*/ 0 h 11"/>
                  <a:gd name="T2" fmla="*/ 7 w 12"/>
                  <a:gd name="T3" fmla="*/ 0 h 11"/>
                  <a:gd name="T4" fmla="*/ 5 w 12"/>
                  <a:gd name="T5" fmla="*/ 0 h 11"/>
                  <a:gd name="T6" fmla="*/ 5 w 12"/>
                  <a:gd name="T7" fmla="*/ 0 h 11"/>
                  <a:gd name="T8" fmla="*/ 0 w 12"/>
                  <a:gd name="T9" fmla="*/ 7 h 11"/>
                  <a:gd name="T10" fmla="*/ 3 w 12"/>
                  <a:gd name="T11" fmla="*/ 7 h 11"/>
                  <a:gd name="T12" fmla="*/ 3 w 12"/>
                  <a:gd name="T13" fmla="*/ 11 h 11"/>
                  <a:gd name="T14" fmla="*/ 5 w 12"/>
                  <a:gd name="T15" fmla="*/ 11 h 11"/>
                  <a:gd name="T16" fmla="*/ 7 w 12"/>
                  <a:gd name="T17" fmla="*/ 9 h 11"/>
                  <a:gd name="T18" fmla="*/ 12 w 12"/>
                  <a:gd name="T19" fmla="*/ 11 h 11"/>
                  <a:gd name="T20" fmla="*/ 12 w 12"/>
                  <a:gd name="T21" fmla="*/ 7 h 11"/>
                  <a:gd name="T22" fmla="*/ 12 w 12"/>
                  <a:gd name="T23" fmla="*/ 2 h 11"/>
                  <a:gd name="T24" fmla="*/ 10 w 12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1"/>
                  <a:gd name="T41" fmla="*/ 12 w 12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1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2" y="7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0" name="Freeform 54"/>
              <p:cNvSpPr>
                <a:spLocks noChangeAspect="1"/>
              </p:cNvSpPr>
              <p:nvPr/>
            </p:nvSpPr>
            <p:spPr bwMode="auto">
              <a:xfrm>
                <a:off x="1932" y="2635"/>
                <a:ext cx="17" cy="9"/>
              </a:xfrm>
              <a:custGeom>
                <a:avLst/>
                <a:gdLst>
                  <a:gd name="T0" fmla="*/ 84735 w 7"/>
                  <a:gd name="T1" fmla="*/ 16321 h 4"/>
                  <a:gd name="T2" fmla="*/ 70198 w 7"/>
                  <a:gd name="T3" fmla="*/ 23575 h 4"/>
                  <a:gd name="T4" fmla="*/ 34891 w 7"/>
                  <a:gd name="T5" fmla="*/ 23575 h 4"/>
                  <a:gd name="T6" fmla="*/ 14367 w 7"/>
                  <a:gd name="T7" fmla="*/ 23575 h 4"/>
                  <a:gd name="T8" fmla="*/ 0 w 7"/>
                  <a:gd name="T9" fmla="*/ 23575 h 4"/>
                  <a:gd name="T10" fmla="*/ 14367 w 7"/>
                  <a:gd name="T11" fmla="*/ 29468 h 4"/>
                  <a:gd name="T12" fmla="*/ 70198 w 7"/>
                  <a:gd name="T13" fmla="*/ 29468 h 4"/>
                  <a:gd name="T14" fmla="*/ 105019 w 7"/>
                  <a:gd name="T15" fmla="*/ 29468 h 4"/>
                  <a:gd name="T16" fmla="*/ 121050 w 7"/>
                  <a:gd name="T17" fmla="*/ 7254 h 4"/>
                  <a:gd name="T18" fmla="*/ 105019 w 7"/>
                  <a:gd name="T19" fmla="*/ 0 h 4"/>
                  <a:gd name="T20" fmla="*/ 84735 w 7"/>
                  <a:gd name="T21" fmla="*/ 1632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5" y="2"/>
                    </a:moveTo>
                    <a:cubicBezTo>
                      <a:pt x="5" y="2"/>
                      <a:pt x="4" y="3"/>
                      <a:pt x="4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3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1" name="Freeform 55"/>
              <p:cNvSpPr>
                <a:spLocks noChangeAspect="1"/>
              </p:cNvSpPr>
              <p:nvPr/>
            </p:nvSpPr>
            <p:spPr bwMode="auto">
              <a:xfrm>
                <a:off x="1901" y="2623"/>
                <a:ext cx="26" cy="33"/>
              </a:xfrm>
              <a:custGeom>
                <a:avLst/>
                <a:gdLst>
                  <a:gd name="T0" fmla="*/ 131468 w 11"/>
                  <a:gd name="T1" fmla="*/ 38058 h 14"/>
                  <a:gd name="T2" fmla="*/ 131468 w 11"/>
                  <a:gd name="T3" fmla="*/ 11357 h 14"/>
                  <a:gd name="T4" fmla="*/ 114948 w 11"/>
                  <a:gd name="T5" fmla="*/ 0 h 14"/>
                  <a:gd name="T6" fmla="*/ 92723 w 11"/>
                  <a:gd name="T7" fmla="*/ 38058 h 14"/>
                  <a:gd name="T8" fmla="*/ 48632 w 11"/>
                  <a:gd name="T9" fmla="*/ 63101 h 14"/>
                  <a:gd name="T10" fmla="*/ 39229 w 11"/>
                  <a:gd name="T11" fmla="*/ 63101 h 14"/>
                  <a:gd name="T12" fmla="*/ 39229 w 11"/>
                  <a:gd name="T13" fmla="*/ 74429 h 14"/>
                  <a:gd name="T14" fmla="*/ 27213 w 11"/>
                  <a:gd name="T15" fmla="*/ 74429 h 14"/>
                  <a:gd name="T16" fmla="*/ 11513 w 11"/>
                  <a:gd name="T17" fmla="*/ 89708 h 14"/>
                  <a:gd name="T18" fmla="*/ 0 w 11"/>
                  <a:gd name="T19" fmla="*/ 112344 h 14"/>
                  <a:gd name="T20" fmla="*/ 27213 w 11"/>
                  <a:gd name="T21" fmla="*/ 127769 h 14"/>
                  <a:gd name="T22" fmla="*/ 27213 w 11"/>
                  <a:gd name="T23" fmla="*/ 148738 h 14"/>
                  <a:gd name="T24" fmla="*/ 39229 w 11"/>
                  <a:gd name="T25" fmla="*/ 163800 h 14"/>
                  <a:gd name="T26" fmla="*/ 64322 w 11"/>
                  <a:gd name="T27" fmla="*/ 163800 h 14"/>
                  <a:gd name="T28" fmla="*/ 92723 w 11"/>
                  <a:gd name="T29" fmla="*/ 175440 h 14"/>
                  <a:gd name="T30" fmla="*/ 103433 w 11"/>
                  <a:gd name="T31" fmla="*/ 163800 h 14"/>
                  <a:gd name="T32" fmla="*/ 114948 w 11"/>
                  <a:gd name="T33" fmla="*/ 137002 h 14"/>
                  <a:gd name="T34" fmla="*/ 131468 w 11"/>
                  <a:gd name="T35" fmla="*/ 112344 h 14"/>
                  <a:gd name="T36" fmla="*/ 131468 w 11"/>
                  <a:gd name="T37" fmla="*/ 89708 h 14"/>
                  <a:gd name="T38" fmla="*/ 140173 w 11"/>
                  <a:gd name="T39" fmla="*/ 89708 h 14"/>
                  <a:gd name="T40" fmla="*/ 131468 w 11"/>
                  <a:gd name="T41" fmla="*/ 47661 h 14"/>
                  <a:gd name="T42" fmla="*/ 131468 w 11"/>
                  <a:gd name="T43" fmla="*/ 38058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"/>
                  <a:gd name="T67" fmla="*/ 0 h 14"/>
                  <a:gd name="T68" fmla="*/ 11 w 11"/>
                  <a:gd name="T69" fmla="*/ 14 h 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" h="14">
                    <a:moveTo>
                      <a:pt x="10" y="3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6"/>
                      <a:pt x="10" y="4"/>
                      <a:pt x="10" y="4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2" name="Freeform 56"/>
              <p:cNvSpPr>
                <a:spLocks noChangeAspect="1"/>
              </p:cNvSpPr>
              <p:nvPr/>
            </p:nvSpPr>
            <p:spPr bwMode="auto">
              <a:xfrm>
                <a:off x="1904" y="2675"/>
                <a:ext cx="94" cy="87"/>
              </a:xfrm>
              <a:custGeom>
                <a:avLst/>
                <a:gdLst>
                  <a:gd name="T0" fmla="*/ 482843 w 40"/>
                  <a:gd name="T1" fmla="*/ 123187 h 37"/>
                  <a:gd name="T2" fmla="*/ 482843 w 40"/>
                  <a:gd name="T3" fmla="*/ 123187 h 37"/>
                  <a:gd name="T4" fmla="*/ 472604 w 40"/>
                  <a:gd name="T5" fmla="*/ 107332 h 37"/>
                  <a:gd name="T6" fmla="*/ 472604 w 40"/>
                  <a:gd name="T7" fmla="*/ 83022 h 37"/>
                  <a:gd name="T8" fmla="*/ 472604 w 40"/>
                  <a:gd name="T9" fmla="*/ 72659 h 37"/>
                  <a:gd name="T10" fmla="*/ 472604 w 40"/>
                  <a:gd name="T11" fmla="*/ 45647 h 37"/>
                  <a:gd name="T12" fmla="*/ 445633 w 40"/>
                  <a:gd name="T13" fmla="*/ 35308 h 37"/>
                  <a:gd name="T14" fmla="*/ 445633 w 40"/>
                  <a:gd name="T15" fmla="*/ 11129 h 37"/>
                  <a:gd name="T16" fmla="*/ 445633 w 40"/>
                  <a:gd name="T17" fmla="*/ 0 h 37"/>
                  <a:gd name="T18" fmla="*/ 422213 w 40"/>
                  <a:gd name="T19" fmla="*/ 26168 h 37"/>
                  <a:gd name="T20" fmla="*/ 422213 w 40"/>
                  <a:gd name="T21" fmla="*/ 45647 h 37"/>
                  <a:gd name="T22" fmla="*/ 422213 w 40"/>
                  <a:gd name="T23" fmla="*/ 72659 h 37"/>
                  <a:gd name="T24" fmla="*/ 411320 w 40"/>
                  <a:gd name="T25" fmla="*/ 98895 h 37"/>
                  <a:gd name="T26" fmla="*/ 399707 w 40"/>
                  <a:gd name="T27" fmla="*/ 98895 h 37"/>
                  <a:gd name="T28" fmla="*/ 375619 w 40"/>
                  <a:gd name="T29" fmla="*/ 83022 h 37"/>
                  <a:gd name="T30" fmla="*/ 338346 w 40"/>
                  <a:gd name="T31" fmla="*/ 72659 h 37"/>
                  <a:gd name="T32" fmla="*/ 349807 w 40"/>
                  <a:gd name="T33" fmla="*/ 45647 h 37"/>
                  <a:gd name="T34" fmla="*/ 349807 w 40"/>
                  <a:gd name="T35" fmla="*/ 26168 h 37"/>
                  <a:gd name="T36" fmla="*/ 323734 w 40"/>
                  <a:gd name="T37" fmla="*/ 11129 h 37"/>
                  <a:gd name="T38" fmla="*/ 304031 w 40"/>
                  <a:gd name="T39" fmla="*/ 11129 h 37"/>
                  <a:gd name="T40" fmla="*/ 277074 w 40"/>
                  <a:gd name="T41" fmla="*/ 26168 h 37"/>
                  <a:gd name="T42" fmla="*/ 266758 w 40"/>
                  <a:gd name="T43" fmla="*/ 45647 h 37"/>
                  <a:gd name="T44" fmla="*/ 266758 w 40"/>
                  <a:gd name="T45" fmla="*/ 61530 h 37"/>
                  <a:gd name="T46" fmla="*/ 231576 w 40"/>
                  <a:gd name="T47" fmla="*/ 61530 h 37"/>
                  <a:gd name="T48" fmla="*/ 216940 w 40"/>
                  <a:gd name="T49" fmla="*/ 45647 h 37"/>
                  <a:gd name="T50" fmla="*/ 194371 w 40"/>
                  <a:gd name="T51" fmla="*/ 72659 h 37"/>
                  <a:gd name="T52" fmla="*/ 170088 w 40"/>
                  <a:gd name="T53" fmla="*/ 98895 h 37"/>
                  <a:gd name="T54" fmla="*/ 159838 w 40"/>
                  <a:gd name="T55" fmla="*/ 107332 h 37"/>
                  <a:gd name="T56" fmla="*/ 122783 w 40"/>
                  <a:gd name="T57" fmla="*/ 144679 h 37"/>
                  <a:gd name="T58" fmla="*/ 82711 w 40"/>
                  <a:gd name="T59" fmla="*/ 160581 h 37"/>
                  <a:gd name="T60" fmla="*/ 35196 w 40"/>
                  <a:gd name="T61" fmla="*/ 180466 h 37"/>
                  <a:gd name="T62" fmla="*/ 11094 w 40"/>
                  <a:gd name="T63" fmla="*/ 206703 h 37"/>
                  <a:gd name="T64" fmla="*/ 11094 w 40"/>
                  <a:gd name="T65" fmla="*/ 244028 h 37"/>
                  <a:gd name="T66" fmla="*/ 11094 w 40"/>
                  <a:gd name="T67" fmla="*/ 252375 h 37"/>
                  <a:gd name="T68" fmla="*/ 11094 w 40"/>
                  <a:gd name="T69" fmla="*/ 289656 h 37"/>
                  <a:gd name="T70" fmla="*/ 11094 w 40"/>
                  <a:gd name="T71" fmla="*/ 325030 h 37"/>
                  <a:gd name="T72" fmla="*/ 0 w 40"/>
                  <a:gd name="T73" fmla="*/ 351320 h 37"/>
                  <a:gd name="T74" fmla="*/ 11094 w 40"/>
                  <a:gd name="T75" fmla="*/ 377582 h 37"/>
                  <a:gd name="T76" fmla="*/ 26071 w 40"/>
                  <a:gd name="T77" fmla="*/ 377582 h 37"/>
                  <a:gd name="T78" fmla="*/ 61267 w 40"/>
                  <a:gd name="T79" fmla="*/ 367220 h 37"/>
                  <a:gd name="T80" fmla="*/ 72378 w 40"/>
                  <a:gd name="T81" fmla="*/ 367220 h 37"/>
                  <a:gd name="T82" fmla="*/ 122783 w 40"/>
                  <a:gd name="T83" fmla="*/ 367220 h 37"/>
                  <a:gd name="T84" fmla="*/ 179665 w 40"/>
                  <a:gd name="T85" fmla="*/ 340191 h 37"/>
                  <a:gd name="T86" fmla="*/ 231576 w 40"/>
                  <a:gd name="T87" fmla="*/ 325030 h 37"/>
                  <a:gd name="T88" fmla="*/ 251278 w 40"/>
                  <a:gd name="T89" fmla="*/ 340191 h 37"/>
                  <a:gd name="T90" fmla="*/ 266758 w 40"/>
                  <a:gd name="T91" fmla="*/ 367220 h 37"/>
                  <a:gd name="T92" fmla="*/ 277074 w 40"/>
                  <a:gd name="T93" fmla="*/ 367220 h 37"/>
                  <a:gd name="T94" fmla="*/ 304031 w 40"/>
                  <a:gd name="T95" fmla="*/ 401721 h 37"/>
                  <a:gd name="T96" fmla="*/ 288540 w 40"/>
                  <a:gd name="T97" fmla="*/ 412850 h 37"/>
                  <a:gd name="T98" fmla="*/ 323734 w 40"/>
                  <a:gd name="T99" fmla="*/ 439084 h 37"/>
                  <a:gd name="T100" fmla="*/ 323734 w 40"/>
                  <a:gd name="T101" fmla="*/ 450237 h 37"/>
                  <a:gd name="T102" fmla="*/ 338346 w 40"/>
                  <a:gd name="T103" fmla="*/ 450237 h 37"/>
                  <a:gd name="T104" fmla="*/ 436912 w 40"/>
                  <a:gd name="T105" fmla="*/ 252375 h 37"/>
                  <a:gd name="T106" fmla="*/ 482843 w 40"/>
                  <a:gd name="T107" fmla="*/ 123187 h 37"/>
                  <a:gd name="T108" fmla="*/ 472604 w 40"/>
                  <a:gd name="T109" fmla="*/ 107332 h 37"/>
                  <a:gd name="T110" fmla="*/ 482843 w 40"/>
                  <a:gd name="T111" fmla="*/ 123187 h 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0"/>
                  <a:gd name="T169" fmla="*/ 0 h 37"/>
                  <a:gd name="T170" fmla="*/ 40 w 40"/>
                  <a:gd name="T171" fmla="*/ 37 h 3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0" h="37">
                    <a:moveTo>
                      <a:pt x="40" y="10"/>
                    </a:moveTo>
                    <a:cubicBezTo>
                      <a:pt x="40" y="10"/>
                      <a:pt x="40" y="10"/>
                      <a:pt x="40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6"/>
                      <a:pt x="35" y="6"/>
                    </a:cubicBezTo>
                    <a:cubicBezTo>
                      <a:pt x="35" y="7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1" y="7"/>
                      <a:pt x="31" y="7"/>
                    </a:cubicBezTo>
                    <a:cubicBezTo>
                      <a:pt x="30" y="7"/>
                      <a:pt x="28" y="6"/>
                      <a:pt x="28" y="6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2"/>
                      <a:pt x="23" y="2"/>
                    </a:cubicBezTo>
                    <a:cubicBezTo>
                      <a:pt x="23" y="2"/>
                      <a:pt x="22" y="3"/>
                      <a:pt x="22" y="4"/>
                    </a:cubicBezTo>
                    <a:cubicBezTo>
                      <a:pt x="22" y="4"/>
                      <a:pt x="22" y="5"/>
                      <a:pt x="22" y="5"/>
                    </a:cubicBezTo>
                    <a:cubicBezTo>
                      <a:pt x="21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3" y="8"/>
                      <a:pt x="13" y="9"/>
                    </a:cubicBezTo>
                    <a:cubicBezTo>
                      <a:pt x="12" y="9"/>
                      <a:pt x="10" y="12"/>
                      <a:pt x="10" y="12"/>
                    </a:cubicBezTo>
                    <a:cubicBezTo>
                      <a:pt x="10" y="12"/>
                      <a:pt x="9" y="13"/>
                      <a:pt x="7" y="13"/>
                    </a:cubicBezTo>
                    <a:cubicBezTo>
                      <a:pt x="5" y="13"/>
                      <a:pt x="3" y="15"/>
                      <a:pt x="3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1" y="24"/>
                      <a:pt x="2" y="27"/>
                      <a:pt x="1" y="27"/>
                    </a:cubicBezTo>
                    <a:cubicBezTo>
                      <a:pt x="1" y="28"/>
                      <a:pt x="0" y="29"/>
                      <a:pt x="0" y="29"/>
                    </a:cubicBezTo>
                    <a:cubicBezTo>
                      <a:pt x="0" y="29"/>
                      <a:pt x="1" y="31"/>
                      <a:pt x="1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0"/>
                    </a:cubicBezTo>
                    <a:cubicBezTo>
                      <a:pt x="7" y="30"/>
                      <a:pt x="9" y="30"/>
                      <a:pt x="10" y="30"/>
                    </a:cubicBezTo>
                    <a:cubicBezTo>
                      <a:pt x="11" y="30"/>
                      <a:pt x="15" y="28"/>
                      <a:pt x="15" y="28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21" y="28"/>
                      <a:pt x="21" y="28"/>
                    </a:cubicBezTo>
                    <a:cubicBezTo>
                      <a:pt x="21" y="29"/>
                      <a:pt x="22" y="30"/>
                      <a:pt x="22" y="30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3" y="30"/>
                      <a:pt x="25" y="33"/>
                      <a:pt x="25" y="33"/>
                    </a:cubicBezTo>
                    <a:cubicBezTo>
                      <a:pt x="25" y="33"/>
                      <a:pt x="24" y="34"/>
                      <a:pt x="24" y="34"/>
                    </a:cubicBezTo>
                    <a:cubicBezTo>
                      <a:pt x="25" y="35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2"/>
                      <a:pt x="34" y="27"/>
                      <a:pt x="36" y="21"/>
                    </a:cubicBezTo>
                    <a:cubicBezTo>
                      <a:pt x="38" y="18"/>
                      <a:pt x="39" y="14"/>
                      <a:pt x="40" y="10"/>
                    </a:cubicBezTo>
                    <a:cubicBezTo>
                      <a:pt x="39" y="9"/>
                      <a:pt x="39" y="9"/>
                      <a:pt x="39" y="9"/>
                    </a:cubicBezTo>
                    <a:lnTo>
                      <a:pt x="40" y="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3" name="Freeform 57"/>
              <p:cNvSpPr>
                <a:spLocks noChangeAspect="1"/>
              </p:cNvSpPr>
              <p:nvPr/>
            </p:nvSpPr>
            <p:spPr bwMode="auto">
              <a:xfrm>
                <a:off x="1996" y="2696"/>
                <a:ext cx="2" cy="3"/>
              </a:xfrm>
              <a:custGeom>
                <a:avLst/>
                <a:gdLst>
                  <a:gd name="T0" fmla="*/ 2048 w 1"/>
                  <a:gd name="T1" fmla="*/ 177147 h 1"/>
                  <a:gd name="T2" fmla="*/ 0 w 1"/>
                  <a:gd name="T3" fmla="*/ 0 h 1"/>
                  <a:gd name="T4" fmla="*/ 2048 w 1"/>
                  <a:gd name="T5" fmla="*/ 177147 h 1"/>
                  <a:gd name="T6" fmla="*/ 2048 w 1"/>
                  <a:gd name="T7" fmla="*/ 1771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4" name="Freeform 58"/>
              <p:cNvSpPr>
                <a:spLocks noChangeAspect="1"/>
              </p:cNvSpPr>
              <p:nvPr/>
            </p:nvSpPr>
            <p:spPr bwMode="auto">
              <a:xfrm>
                <a:off x="1963" y="2644"/>
                <a:ext cx="42" cy="26"/>
              </a:xfrm>
              <a:custGeom>
                <a:avLst/>
                <a:gdLst>
                  <a:gd name="T0" fmla="*/ 201063 w 18"/>
                  <a:gd name="T1" fmla="*/ 114948 h 11"/>
                  <a:gd name="T2" fmla="*/ 201063 w 18"/>
                  <a:gd name="T3" fmla="*/ 114948 h 11"/>
                  <a:gd name="T4" fmla="*/ 201063 w 18"/>
                  <a:gd name="T5" fmla="*/ 92723 h 11"/>
                  <a:gd name="T6" fmla="*/ 176580 w 18"/>
                  <a:gd name="T7" fmla="*/ 75851 h 11"/>
                  <a:gd name="T8" fmla="*/ 176580 w 18"/>
                  <a:gd name="T9" fmla="*/ 64322 h 11"/>
                  <a:gd name="T10" fmla="*/ 158172 w 18"/>
                  <a:gd name="T11" fmla="*/ 48632 h 11"/>
                  <a:gd name="T12" fmla="*/ 124558 w 18"/>
                  <a:gd name="T13" fmla="*/ 39229 h 11"/>
                  <a:gd name="T14" fmla="*/ 110740 w 18"/>
                  <a:gd name="T15" fmla="*/ 27213 h 11"/>
                  <a:gd name="T16" fmla="*/ 75677 w 18"/>
                  <a:gd name="T17" fmla="*/ 11513 h 11"/>
                  <a:gd name="T18" fmla="*/ 57269 w 18"/>
                  <a:gd name="T19" fmla="*/ 27213 h 11"/>
                  <a:gd name="T20" fmla="*/ 42952 w 18"/>
                  <a:gd name="T21" fmla="*/ 11513 h 11"/>
                  <a:gd name="T22" fmla="*/ 10519 w 18"/>
                  <a:gd name="T23" fmla="*/ 0 h 11"/>
                  <a:gd name="T24" fmla="*/ 10519 w 18"/>
                  <a:gd name="T25" fmla="*/ 0 h 11"/>
                  <a:gd name="T26" fmla="*/ 0 w 18"/>
                  <a:gd name="T27" fmla="*/ 11513 h 11"/>
                  <a:gd name="T28" fmla="*/ 24544 w 18"/>
                  <a:gd name="T29" fmla="*/ 39229 h 11"/>
                  <a:gd name="T30" fmla="*/ 42952 w 18"/>
                  <a:gd name="T31" fmla="*/ 48632 h 11"/>
                  <a:gd name="T32" fmla="*/ 75677 w 18"/>
                  <a:gd name="T33" fmla="*/ 75851 h 11"/>
                  <a:gd name="T34" fmla="*/ 75677 w 18"/>
                  <a:gd name="T35" fmla="*/ 103433 h 11"/>
                  <a:gd name="T36" fmla="*/ 100221 w 18"/>
                  <a:gd name="T37" fmla="*/ 131468 h 11"/>
                  <a:gd name="T38" fmla="*/ 124558 w 18"/>
                  <a:gd name="T39" fmla="*/ 131468 h 11"/>
                  <a:gd name="T40" fmla="*/ 124558 w 18"/>
                  <a:gd name="T41" fmla="*/ 131468 h 11"/>
                  <a:gd name="T42" fmla="*/ 133628 w 18"/>
                  <a:gd name="T43" fmla="*/ 131468 h 11"/>
                  <a:gd name="T44" fmla="*/ 158172 w 18"/>
                  <a:gd name="T45" fmla="*/ 114948 h 11"/>
                  <a:gd name="T46" fmla="*/ 176580 w 18"/>
                  <a:gd name="T47" fmla="*/ 114948 h 11"/>
                  <a:gd name="T48" fmla="*/ 201063 w 18"/>
                  <a:gd name="T49" fmla="*/ 140173 h 11"/>
                  <a:gd name="T50" fmla="*/ 201063 w 18"/>
                  <a:gd name="T51" fmla="*/ 114948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"/>
                  <a:gd name="T79" fmla="*/ 0 h 11"/>
                  <a:gd name="T80" fmla="*/ 18 w 18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" h="11"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8" y="7"/>
                      <a:pt x="18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8" y="10"/>
                      <a:pt x="18" y="10"/>
                      <a:pt x="18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5" name="Freeform 59"/>
              <p:cNvSpPr>
                <a:spLocks noChangeAspect="1"/>
              </p:cNvSpPr>
              <p:nvPr/>
            </p:nvSpPr>
            <p:spPr bwMode="auto">
              <a:xfrm>
                <a:off x="1679" y="2500"/>
                <a:ext cx="50" cy="17"/>
              </a:xfrm>
              <a:custGeom>
                <a:avLst/>
                <a:gdLst>
                  <a:gd name="T0" fmla="*/ 33 w 50"/>
                  <a:gd name="T1" fmla="*/ 7 h 17"/>
                  <a:gd name="T2" fmla="*/ 45 w 50"/>
                  <a:gd name="T3" fmla="*/ 14 h 17"/>
                  <a:gd name="T4" fmla="*/ 50 w 50"/>
                  <a:gd name="T5" fmla="*/ 17 h 17"/>
                  <a:gd name="T6" fmla="*/ 50 w 50"/>
                  <a:gd name="T7" fmla="*/ 14 h 17"/>
                  <a:gd name="T8" fmla="*/ 45 w 50"/>
                  <a:gd name="T9" fmla="*/ 12 h 17"/>
                  <a:gd name="T10" fmla="*/ 33 w 50"/>
                  <a:gd name="T11" fmla="*/ 7 h 17"/>
                  <a:gd name="T12" fmla="*/ 22 w 50"/>
                  <a:gd name="T13" fmla="*/ 5 h 17"/>
                  <a:gd name="T14" fmla="*/ 17 w 50"/>
                  <a:gd name="T15" fmla="*/ 3 h 17"/>
                  <a:gd name="T16" fmla="*/ 7 w 50"/>
                  <a:gd name="T17" fmla="*/ 0 h 17"/>
                  <a:gd name="T18" fmla="*/ 3 w 50"/>
                  <a:gd name="T19" fmla="*/ 3 h 17"/>
                  <a:gd name="T20" fmla="*/ 3 w 50"/>
                  <a:gd name="T21" fmla="*/ 7 h 17"/>
                  <a:gd name="T22" fmla="*/ 0 w 50"/>
                  <a:gd name="T23" fmla="*/ 10 h 17"/>
                  <a:gd name="T24" fmla="*/ 0 w 50"/>
                  <a:gd name="T25" fmla="*/ 10 h 17"/>
                  <a:gd name="T26" fmla="*/ 0 w 50"/>
                  <a:gd name="T27" fmla="*/ 10 h 17"/>
                  <a:gd name="T28" fmla="*/ 3 w 50"/>
                  <a:gd name="T29" fmla="*/ 5 h 17"/>
                  <a:gd name="T30" fmla="*/ 7 w 50"/>
                  <a:gd name="T31" fmla="*/ 3 h 17"/>
                  <a:gd name="T32" fmla="*/ 17 w 50"/>
                  <a:gd name="T33" fmla="*/ 5 h 17"/>
                  <a:gd name="T34" fmla="*/ 22 w 50"/>
                  <a:gd name="T35" fmla="*/ 7 h 17"/>
                  <a:gd name="T36" fmla="*/ 26 w 50"/>
                  <a:gd name="T37" fmla="*/ 10 h 17"/>
                  <a:gd name="T38" fmla="*/ 26 w 50"/>
                  <a:gd name="T39" fmla="*/ 7 h 17"/>
                  <a:gd name="T40" fmla="*/ 33 w 50"/>
                  <a:gd name="T41" fmla="*/ 7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17"/>
                  <a:gd name="T65" fmla="*/ 50 w 50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17">
                    <a:moveTo>
                      <a:pt x="33" y="7"/>
                    </a:moveTo>
                    <a:lnTo>
                      <a:pt x="45" y="14"/>
                    </a:lnTo>
                    <a:lnTo>
                      <a:pt x="50" y="17"/>
                    </a:lnTo>
                    <a:lnTo>
                      <a:pt x="50" y="14"/>
                    </a:lnTo>
                    <a:lnTo>
                      <a:pt x="45" y="12"/>
                    </a:lnTo>
                    <a:lnTo>
                      <a:pt x="33" y="7"/>
                    </a:lnTo>
                    <a:lnTo>
                      <a:pt x="22" y="5"/>
                    </a:lnTo>
                    <a:lnTo>
                      <a:pt x="17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7" y="5"/>
                    </a:lnTo>
                    <a:lnTo>
                      <a:pt x="22" y="7"/>
                    </a:lnTo>
                    <a:lnTo>
                      <a:pt x="26" y="10"/>
                    </a:lnTo>
                    <a:lnTo>
                      <a:pt x="26" y="7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7" name="Freeform 60"/>
              <p:cNvSpPr>
                <a:spLocks noChangeAspect="1"/>
              </p:cNvSpPr>
              <p:nvPr/>
            </p:nvSpPr>
            <p:spPr bwMode="auto">
              <a:xfrm>
                <a:off x="1679" y="2503"/>
                <a:ext cx="26" cy="14"/>
              </a:xfrm>
              <a:custGeom>
                <a:avLst/>
                <a:gdLst>
                  <a:gd name="T0" fmla="*/ 92723 w 11"/>
                  <a:gd name="T1" fmla="*/ 10519 h 6"/>
                  <a:gd name="T2" fmla="*/ 39229 w 11"/>
                  <a:gd name="T3" fmla="*/ 0 h 6"/>
                  <a:gd name="T4" fmla="*/ 11513 w 11"/>
                  <a:gd name="T5" fmla="*/ 10519 h 6"/>
                  <a:gd name="T6" fmla="*/ 0 w 11"/>
                  <a:gd name="T7" fmla="*/ 32433 h 6"/>
                  <a:gd name="T8" fmla="*/ 0 w 11"/>
                  <a:gd name="T9" fmla="*/ 32433 h 6"/>
                  <a:gd name="T10" fmla="*/ 11513 w 11"/>
                  <a:gd name="T11" fmla="*/ 57269 h 6"/>
                  <a:gd name="T12" fmla="*/ 48632 w 11"/>
                  <a:gd name="T13" fmla="*/ 57269 h 6"/>
                  <a:gd name="T14" fmla="*/ 92723 w 11"/>
                  <a:gd name="T15" fmla="*/ 57269 h 6"/>
                  <a:gd name="T16" fmla="*/ 131468 w 11"/>
                  <a:gd name="T17" fmla="*/ 67788 h 6"/>
                  <a:gd name="T18" fmla="*/ 140173 w 11"/>
                  <a:gd name="T19" fmla="*/ 32433 h 6"/>
                  <a:gd name="T20" fmla="*/ 114948 w 11"/>
                  <a:gd name="T21" fmla="*/ 24544 h 6"/>
                  <a:gd name="T22" fmla="*/ 92723 w 11"/>
                  <a:gd name="T23" fmla="*/ 10519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6"/>
                  <a:gd name="T38" fmla="*/ 11 w 1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6">
                    <a:moveTo>
                      <a:pt x="7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4" y="5"/>
                      <a:pt x="4" y="5"/>
                    </a:cubicBezTo>
                    <a:cubicBezTo>
                      <a:pt x="5" y="5"/>
                      <a:pt x="7" y="5"/>
                      <a:pt x="7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48" name="Freeform 61"/>
              <p:cNvSpPr>
                <a:spLocks noChangeAspect="1"/>
              </p:cNvSpPr>
              <p:nvPr/>
            </p:nvSpPr>
            <p:spPr bwMode="auto">
              <a:xfrm>
                <a:off x="1722" y="2486"/>
                <a:ext cx="26" cy="5"/>
              </a:xfrm>
              <a:custGeom>
                <a:avLst/>
                <a:gdLst>
                  <a:gd name="T0" fmla="*/ 21 w 26"/>
                  <a:gd name="T1" fmla="*/ 2 h 5"/>
                  <a:gd name="T2" fmla="*/ 14 w 26"/>
                  <a:gd name="T3" fmla="*/ 0 h 5"/>
                  <a:gd name="T4" fmla="*/ 9 w 26"/>
                  <a:gd name="T5" fmla="*/ 0 h 5"/>
                  <a:gd name="T6" fmla="*/ 4 w 26"/>
                  <a:gd name="T7" fmla="*/ 2 h 5"/>
                  <a:gd name="T8" fmla="*/ 0 w 26"/>
                  <a:gd name="T9" fmla="*/ 5 h 5"/>
                  <a:gd name="T10" fmla="*/ 0 w 26"/>
                  <a:gd name="T11" fmla="*/ 5 h 5"/>
                  <a:gd name="T12" fmla="*/ 4 w 26"/>
                  <a:gd name="T13" fmla="*/ 2 h 5"/>
                  <a:gd name="T14" fmla="*/ 9 w 26"/>
                  <a:gd name="T15" fmla="*/ 0 h 5"/>
                  <a:gd name="T16" fmla="*/ 14 w 26"/>
                  <a:gd name="T17" fmla="*/ 0 h 5"/>
                  <a:gd name="T18" fmla="*/ 21 w 26"/>
                  <a:gd name="T19" fmla="*/ 2 h 5"/>
                  <a:gd name="T20" fmla="*/ 26 w 26"/>
                  <a:gd name="T21" fmla="*/ 2 h 5"/>
                  <a:gd name="T22" fmla="*/ 26 w 26"/>
                  <a:gd name="T23" fmla="*/ 2 h 5"/>
                  <a:gd name="T24" fmla="*/ 21 w 26"/>
                  <a:gd name="T25" fmla="*/ 2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"/>
                  <a:gd name="T41" fmla="*/ 26 w 2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">
                    <a:moveTo>
                      <a:pt x="21" y="2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0" name="Freeform 62"/>
              <p:cNvSpPr>
                <a:spLocks noChangeAspect="1"/>
              </p:cNvSpPr>
              <p:nvPr/>
            </p:nvSpPr>
            <p:spPr bwMode="auto">
              <a:xfrm>
                <a:off x="1738" y="2439"/>
                <a:ext cx="10" cy="12"/>
              </a:xfrm>
              <a:custGeom>
                <a:avLst/>
                <a:gdLst>
                  <a:gd name="T0" fmla="*/ 5 w 10"/>
                  <a:gd name="T1" fmla="*/ 5 h 12"/>
                  <a:gd name="T2" fmla="*/ 0 w 10"/>
                  <a:gd name="T3" fmla="*/ 12 h 12"/>
                  <a:gd name="T4" fmla="*/ 0 w 10"/>
                  <a:gd name="T5" fmla="*/ 12 h 12"/>
                  <a:gd name="T6" fmla="*/ 5 w 10"/>
                  <a:gd name="T7" fmla="*/ 5 h 12"/>
                  <a:gd name="T8" fmla="*/ 10 w 10"/>
                  <a:gd name="T9" fmla="*/ 0 h 12"/>
                  <a:gd name="T10" fmla="*/ 10 w 10"/>
                  <a:gd name="T11" fmla="*/ 0 h 12"/>
                  <a:gd name="T12" fmla="*/ 5 w 10"/>
                  <a:gd name="T13" fmla="*/ 5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2"/>
                  <a:gd name="T23" fmla="*/ 10 w 1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2">
                    <a:moveTo>
                      <a:pt x="5" y="5"/>
                    </a:moveTo>
                    <a:lnTo>
                      <a:pt x="0" y="12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" name="Freeform 63"/>
              <p:cNvSpPr>
                <a:spLocks noChangeAspect="1"/>
              </p:cNvSpPr>
              <p:nvPr/>
            </p:nvSpPr>
            <p:spPr bwMode="auto">
              <a:xfrm>
                <a:off x="1937" y="2481"/>
                <a:ext cx="16" cy="22"/>
              </a:xfrm>
              <a:custGeom>
                <a:avLst/>
                <a:gdLst>
                  <a:gd name="T0" fmla="*/ 42354 w 7"/>
                  <a:gd name="T1" fmla="*/ 152741 h 9"/>
                  <a:gd name="T2" fmla="*/ 54455 w 7"/>
                  <a:gd name="T3" fmla="*/ 168527 h 9"/>
                  <a:gd name="T4" fmla="*/ 63184 w 7"/>
                  <a:gd name="T5" fmla="*/ 168527 h 9"/>
                  <a:gd name="T6" fmla="*/ 54455 w 7"/>
                  <a:gd name="T7" fmla="*/ 114750 h 9"/>
                  <a:gd name="T8" fmla="*/ 54455 w 7"/>
                  <a:gd name="T9" fmla="*/ 90694 h 9"/>
                  <a:gd name="T10" fmla="*/ 42354 w 7"/>
                  <a:gd name="T11" fmla="*/ 90694 h 9"/>
                  <a:gd name="T12" fmla="*/ 27643 w 7"/>
                  <a:gd name="T13" fmla="*/ 53766 h 9"/>
                  <a:gd name="T14" fmla="*/ 0 w 7"/>
                  <a:gd name="T15" fmla="*/ 0 h 9"/>
                  <a:gd name="T16" fmla="*/ 8107 w 7"/>
                  <a:gd name="T17" fmla="*/ 37102 h 9"/>
                  <a:gd name="T18" fmla="*/ 18530 w 7"/>
                  <a:gd name="T19" fmla="*/ 53766 h 9"/>
                  <a:gd name="T20" fmla="*/ 27643 w 7"/>
                  <a:gd name="T21" fmla="*/ 75049 h 9"/>
                  <a:gd name="T22" fmla="*/ 35815 w 7"/>
                  <a:gd name="T23" fmla="*/ 114750 h 9"/>
                  <a:gd name="T24" fmla="*/ 42354 w 7"/>
                  <a:gd name="T25" fmla="*/ 152741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9"/>
                  <a:gd name="T41" fmla="*/ 7 w 7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9">
                    <a:moveTo>
                      <a:pt x="5" y="8"/>
                    </a:move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2" name="Freeform 64"/>
              <p:cNvSpPr>
                <a:spLocks noChangeAspect="1"/>
              </p:cNvSpPr>
              <p:nvPr/>
            </p:nvSpPr>
            <p:spPr bwMode="auto">
              <a:xfrm>
                <a:off x="1393" y="2425"/>
                <a:ext cx="29" cy="11"/>
              </a:xfrm>
              <a:custGeom>
                <a:avLst/>
                <a:gdLst>
                  <a:gd name="T0" fmla="*/ 13918 w 12"/>
                  <a:gd name="T1" fmla="*/ 29121 h 5"/>
                  <a:gd name="T2" fmla="*/ 47652 w 12"/>
                  <a:gd name="T3" fmla="*/ 24171 h 5"/>
                  <a:gd name="T4" fmla="*/ 81285 w 12"/>
                  <a:gd name="T5" fmla="*/ 24171 h 5"/>
                  <a:gd name="T6" fmla="*/ 129069 w 12"/>
                  <a:gd name="T7" fmla="*/ 29121 h 5"/>
                  <a:gd name="T8" fmla="*/ 182521 w 12"/>
                  <a:gd name="T9" fmla="*/ 24171 h 5"/>
                  <a:gd name="T10" fmla="*/ 162705 w 12"/>
                  <a:gd name="T11" fmla="*/ 18251 h 5"/>
                  <a:gd name="T12" fmla="*/ 182521 w 12"/>
                  <a:gd name="T13" fmla="*/ 4994 h 5"/>
                  <a:gd name="T14" fmla="*/ 196439 w 12"/>
                  <a:gd name="T15" fmla="*/ 4994 h 5"/>
                  <a:gd name="T16" fmla="*/ 182521 w 12"/>
                  <a:gd name="T17" fmla="*/ 0 h 5"/>
                  <a:gd name="T18" fmla="*/ 148792 w 12"/>
                  <a:gd name="T19" fmla="*/ 4994 h 5"/>
                  <a:gd name="T20" fmla="*/ 100956 w 12"/>
                  <a:gd name="T21" fmla="*/ 4994 h 5"/>
                  <a:gd name="T22" fmla="*/ 67326 w 12"/>
                  <a:gd name="T23" fmla="*/ 0 h 5"/>
                  <a:gd name="T24" fmla="*/ 33635 w 12"/>
                  <a:gd name="T25" fmla="*/ 0 h 5"/>
                  <a:gd name="T26" fmla="*/ 0 w 12"/>
                  <a:gd name="T27" fmla="*/ 24171 h 5"/>
                  <a:gd name="T28" fmla="*/ 13918 w 12"/>
                  <a:gd name="T29" fmla="*/ 29121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5"/>
                  <a:gd name="T47" fmla="*/ 12 w 12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5">
                    <a:moveTo>
                      <a:pt x="1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3"/>
                      <a:pt x="10" y="3"/>
                    </a:cubicBezTo>
                    <a:cubicBezTo>
                      <a:pt x="10" y="3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9" y="1"/>
                      <a:pt x="9" y="1"/>
                    </a:cubicBezTo>
                    <a:cubicBezTo>
                      <a:pt x="8" y="1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" name="Freeform 65"/>
              <p:cNvSpPr>
                <a:spLocks noChangeAspect="1"/>
              </p:cNvSpPr>
              <p:nvPr/>
            </p:nvSpPr>
            <p:spPr bwMode="auto">
              <a:xfrm>
                <a:off x="1346" y="2429"/>
                <a:ext cx="168" cy="380"/>
              </a:xfrm>
              <a:custGeom>
                <a:avLst/>
                <a:gdLst>
                  <a:gd name="T0" fmla="*/ 48961 w 71"/>
                  <a:gd name="T1" fmla="*/ 898161 h 161"/>
                  <a:gd name="T2" fmla="*/ 115851 w 71"/>
                  <a:gd name="T3" fmla="*/ 935575 h 161"/>
                  <a:gd name="T4" fmla="*/ 220965 w 71"/>
                  <a:gd name="T5" fmla="*/ 1030794 h 161"/>
                  <a:gd name="T6" fmla="*/ 286080 w 71"/>
                  <a:gd name="T7" fmla="*/ 1040795 h 161"/>
                  <a:gd name="T8" fmla="*/ 274126 w 71"/>
                  <a:gd name="T9" fmla="*/ 1145071 h 161"/>
                  <a:gd name="T10" fmla="*/ 236771 w 71"/>
                  <a:gd name="T11" fmla="*/ 1250094 h 161"/>
                  <a:gd name="T12" fmla="*/ 325267 w 71"/>
                  <a:gd name="T13" fmla="*/ 1431029 h 161"/>
                  <a:gd name="T14" fmla="*/ 418545 w 71"/>
                  <a:gd name="T15" fmla="*/ 1592218 h 161"/>
                  <a:gd name="T16" fmla="*/ 439334 w 71"/>
                  <a:gd name="T17" fmla="*/ 1785099 h 161"/>
                  <a:gd name="T18" fmla="*/ 571815 w 71"/>
                  <a:gd name="T19" fmla="*/ 2088048 h 161"/>
                  <a:gd name="T20" fmla="*/ 583909 w 71"/>
                  <a:gd name="T21" fmla="*/ 2059409 h 161"/>
                  <a:gd name="T22" fmla="*/ 583909 w 71"/>
                  <a:gd name="T23" fmla="*/ 1967029 h 161"/>
                  <a:gd name="T24" fmla="*/ 571815 w 71"/>
                  <a:gd name="T25" fmla="*/ 1890280 h 161"/>
                  <a:gd name="T26" fmla="*/ 599171 w 71"/>
                  <a:gd name="T27" fmla="*/ 1822507 h 161"/>
                  <a:gd name="T28" fmla="*/ 648636 w 71"/>
                  <a:gd name="T29" fmla="*/ 1773529 h 161"/>
                  <a:gd name="T30" fmla="*/ 741746 w 71"/>
                  <a:gd name="T31" fmla="*/ 1680761 h 161"/>
                  <a:gd name="T32" fmla="*/ 781212 w 71"/>
                  <a:gd name="T33" fmla="*/ 1575603 h 161"/>
                  <a:gd name="T34" fmla="*/ 858052 w 71"/>
                  <a:gd name="T35" fmla="*/ 1487060 h 161"/>
                  <a:gd name="T36" fmla="*/ 914064 w 71"/>
                  <a:gd name="T37" fmla="*/ 1326682 h 161"/>
                  <a:gd name="T38" fmla="*/ 874596 w 71"/>
                  <a:gd name="T39" fmla="*/ 1238217 h 161"/>
                  <a:gd name="T40" fmla="*/ 769646 w 71"/>
                  <a:gd name="T41" fmla="*/ 1200741 h 161"/>
                  <a:gd name="T42" fmla="*/ 676922 w 71"/>
                  <a:gd name="T43" fmla="*/ 1107654 h 161"/>
                  <a:gd name="T44" fmla="*/ 544441 w 71"/>
                  <a:gd name="T45" fmla="*/ 1030794 h 161"/>
                  <a:gd name="T46" fmla="*/ 455945 w 71"/>
                  <a:gd name="T47" fmla="*/ 1003410 h 161"/>
                  <a:gd name="T48" fmla="*/ 350838 w 71"/>
                  <a:gd name="T49" fmla="*/ 975779 h 161"/>
                  <a:gd name="T50" fmla="*/ 258339 w 71"/>
                  <a:gd name="T51" fmla="*/ 1019873 h 161"/>
                  <a:gd name="T52" fmla="*/ 209399 w 71"/>
                  <a:gd name="T53" fmla="*/ 935575 h 161"/>
                  <a:gd name="T54" fmla="*/ 153254 w 71"/>
                  <a:gd name="T55" fmla="*/ 898161 h 161"/>
                  <a:gd name="T56" fmla="*/ 181819 w 71"/>
                  <a:gd name="T57" fmla="*/ 810508 h 161"/>
                  <a:gd name="T58" fmla="*/ 104290 w 71"/>
                  <a:gd name="T59" fmla="*/ 847008 h 161"/>
                  <a:gd name="T60" fmla="*/ 11568 w 71"/>
                  <a:gd name="T61" fmla="*/ 770141 h 161"/>
                  <a:gd name="T62" fmla="*/ 115851 w 71"/>
                  <a:gd name="T63" fmla="*/ 677375 h 161"/>
                  <a:gd name="T64" fmla="*/ 220965 w 71"/>
                  <a:gd name="T65" fmla="*/ 665806 h 161"/>
                  <a:gd name="T66" fmla="*/ 258339 w 71"/>
                  <a:gd name="T67" fmla="*/ 716917 h 161"/>
                  <a:gd name="T68" fmla="*/ 286080 w 71"/>
                  <a:gd name="T69" fmla="*/ 688637 h 161"/>
                  <a:gd name="T70" fmla="*/ 341721 w 71"/>
                  <a:gd name="T71" fmla="*/ 611668 h 161"/>
                  <a:gd name="T72" fmla="*/ 439334 w 71"/>
                  <a:gd name="T73" fmla="*/ 495830 h 161"/>
                  <a:gd name="T74" fmla="*/ 599171 w 71"/>
                  <a:gd name="T75" fmla="*/ 402398 h 161"/>
                  <a:gd name="T76" fmla="*/ 611281 w 71"/>
                  <a:gd name="T77" fmla="*/ 351247 h 161"/>
                  <a:gd name="T78" fmla="*/ 753840 w 71"/>
                  <a:gd name="T79" fmla="*/ 286240 h 161"/>
                  <a:gd name="T80" fmla="*/ 704665 w 71"/>
                  <a:gd name="T81" fmla="*/ 170042 h 161"/>
                  <a:gd name="T82" fmla="*/ 636571 w 71"/>
                  <a:gd name="T83" fmla="*/ 153332 h 161"/>
                  <a:gd name="T84" fmla="*/ 560247 w 71"/>
                  <a:gd name="T85" fmla="*/ 153332 h 161"/>
                  <a:gd name="T86" fmla="*/ 507040 w 71"/>
                  <a:gd name="T87" fmla="*/ 246909 h 161"/>
                  <a:gd name="T88" fmla="*/ 439334 w 71"/>
                  <a:gd name="T89" fmla="*/ 298060 h 161"/>
                  <a:gd name="T90" fmla="*/ 391189 w 71"/>
                  <a:gd name="T91" fmla="*/ 236902 h 161"/>
                  <a:gd name="T92" fmla="*/ 325267 w 71"/>
                  <a:gd name="T93" fmla="*/ 192812 h 161"/>
                  <a:gd name="T94" fmla="*/ 522847 w 71"/>
                  <a:gd name="T95" fmla="*/ 93433 h 161"/>
                  <a:gd name="T96" fmla="*/ 522847 w 71"/>
                  <a:gd name="T97" fmla="*/ 48979 h 161"/>
                  <a:gd name="T98" fmla="*/ 418545 w 71"/>
                  <a:gd name="T99" fmla="*/ 48979 h 161"/>
                  <a:gd name="T100" fmla="*/ 236771 w 71"/>
                  <a:gd name="T101" fmla="*/ 48979 h 1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1"/>
                  <a:gd name="T154" fmla="*/ 0 h 161"/>
                  <a:gd name="T155" fmla="*/ 71 w 71"/>
                  <a:gd name="T156" fmla="*/ 161 h 1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1" h="161">
                    <a:moveTo>
                      <a:pt x="0" y="69"/>
                    </a:moveTo>
                    <a:cubicBezTo>
                      <a:pt x="1" y="69"/>
                      <a:pt x="1" y="69"/>
                      <a:pt x="1" y="69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6" y="71"/>
                      <a:pt x="6" y="71"/>
                      <a:pt x="6" y="71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5"/>
                      <a:pt x="19" y="95"/>
                      <a:pt x="19" y="95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9" y="112"/>
                      <a:pt x="29" y="112"/>
                      <a:pt x="29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33"/>
                      <a:pt x="34" y="133"/>
                      <a:pt x="34" y="133"/>
                    </a:cubicBezTo>
                    <a:cubicBezTo>
                      <a:pt x="34" y="137"/>
                      <a:pt x="34" y="137"/>
                      <a:pt x="34" y="137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6" y="148"/>
                      <a:pt x="36" y="148"/>
                      <a:pt x="36" y="148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44" y="160"/>
                      <a:pt x="44" y="160"/>
                      <a:pt x="44" y="160"/>
                    </a:cubicBezTo>
                    <a:cubicBezTo>
                      <a:pt x="47" y="161"/>
                      <a:pt x="47" y="161"/>
                      <a:pt x="47" y="161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7" y="159"/>
                      <a:pt x="47" y="159"/>
                      <a:pt x="47" y="159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4" y="156"/>
                      <a:pt x="44" y="156"/>
                      <a:pt x="44" y="156"/>
                    </a:cubicBezTo>
                    <a:cubicBezTo>
                      <a:pt x="45" y="154"/>
                      <a:pt x="45" y="154"/>
                      <a:pt x="45" y="154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4" y="147"/>
                      <a:pt x="44" y="147"/>
                      <a:pt x="44" y="147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48" y="140"/>
                      <a:pt x="48" y="140"/>
                      <a:pt x="48" y="140"/>
                    </a:cubicBezTo>
                    <a:cubicBezTo>
                      <a:pt x="50" y="139"/>
                      <a:pt x="50" y="139"/>
                      <a:pt x="50" y="139"/>
                    </a:cubicBezTo>
                    <a:cubicBezTo>
                      <a:pt x="51" y="137"/>
                      <a:pt x="51" y="137"/>
                      <a:pt x="51" y="137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50" y="135"/>
                      <a:pt x="50" y="135"/>
                      <a:pt x="50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7" y="126"/>
                      <a:pt x="57" y="126"/>
                      <a:pt x="57" y="126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3" y="120"/>
                      <a:pt x="63" y="120"/>
                      <a:pt x="63" y="120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19" y="78"/>
                    </a:cubicBezTo>
                    <a:cubicBezTo>
                      <a:pt x="18" y="78"/>
                      <a:pt x="17" y="77"/>
                      <a:pt x="17" y="77"/>
                    </a:cubicBezTo>
                    <a:cubicBezTo>
                      <a:pt x="17" y="77"/>
                      <a:pt x="16" y="76"/>
                      <a:pt x="16" y="7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3" y="63"/>
                      <a:pt x="3" y="63"/>
                    </a:cubicBezTo>
                    <a:cubicBezTo>
                      <a:pt x="2" y="63"/>
                      <a:pt x="1" y="59"/>
                      <a:pt x="1" y="59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2"/>
                      <a:pt x="10" y="52"/>
                      <a:pt x="11" y="52"/>
                    </a:cubicBezTo>
                    <a:cubicBezTo>
                      <a:pt x="11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51" y="31"/>
                      <a:pt x="51" y="30"/>
                    </a:cubicBezTo>
                    <a:cubicBezTo>
                      <a:pt x="51" y="30"/>
                      <a:pt x="47" y="29"/>
                      <a:pt x="47" y="29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3" y="13"/>
                      <a:pt x="53" y="14"/>
                    </a:cubicBezTo>
                    <a:cubicBezTo>
                      <a:pt x="52" y="14"/>
                      <a:pt x="52" y="16"/>
                      <a:pt x="51" y="15"/>
                    </a:cubicBezTo>
                    <a:cubicBezTo>
                      <a:pt x="50" y="15"/>
                      <a:pt x="48" y="14"/>
                      <a:pt x="49" y="14"/>
                    </a:cubicBezTo>
                    <a:cubicBezTo>
                      <a:pt x="49" y="13"/>
                      <a:pt x="49" y="12"/>
                      <a:pt x="49" y="12"/>
                    </a:cubicBezTo>
                    <a:cubicBezTo>
                      <a:pt x="49" y="12"/>
                      <a:pt x="48" y="11"/>
                      <a:pt x="48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1" y="16"/>
                      <a:pt x="41" y="17"/>
                    </a:cubicBezTo>
                    <a:cubicBezTo>
                      <a:pt x="41" y="17"/>
                      <a:pt x="39" y="19"/>
                      <a:pt x="39" y="19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6" y="23"/>
                      <a:pt x="36" y="23"/>
                    </a:cubicBezTo>
                    <a:cubicBezTo>
                      <a:pt x="35" y="23"/>
                      <a:pt x="34" y="23"/>
                      <a:pt x="34" y="23"/>
                    </a:cubicBezTo>
                    <a:cubicBezTo>
                      <a:pt x="34" y="23"/>
                      <a:pt x="32" y="22"/>
                      <a:pt x="32" y="22"/>
                    </a:cubicBezTo>
                    <a:cubicBezTo>
                      <a:pt x="32" y="21"/>
                      <a:pt x="34" y="19"/>
                      <a:pt x="34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8" y="21"/>
                      <a:pt x="2" y="41"/>
                      <a:pt x="0" y="61"/>
                    </a:cubicBezTo>
                    <a:cubicBezTo>
                      <a:pt x="0" y="63"/>
                      <a:pt x="0" y="64"/>
                      <a:pt x="0" y="66"/>
                    </a:cubicBezTo>
                    <a:cubicBezTo>
                      <a:pt x="0" y="67"/>
                      <a:pt x="0" y="68"/>
                      <a:pt x="0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4" name="Freeform 66"/>
              <p:cNvSpPr>
                <a:spLocks noChangeAspect="1" noEditPoints="1"/>
              </p:cNvSpPr>
              <p:nvPr/>
            </p:nvSpPr>
            <p:spPr bwMode="auto">
              <a:xfrm>
                <a:off x="1563" y="2415"/>
                <a:ext cx="414" cy="332"/>
              </a:xfrm>
              <a:custGeom>
                <a:avLst/>
                <a:gdLst>
                  <a:gd name="T0" fmla="*/ 1675825 w 175"/>
                  <a:gd name="T1" fmla="*/ 90970 h 141"/>
                  <a:gd name="T2" fmla="*/ 1378544 w 175"/>
                  <a:gd name="T3" fmla="*/ 48408 h 141"/>
                  <a:gd name="T4" fmla="*/ 1077375 w 175"/>
                  <a:gd name="T5" fmla="*/ 63837 h 141"/>
                  <a:gd name="T6" fmla="*/ 949581 w 175"/>
                  <a:gd name="T7" fmla="*/ 102349 h 141"/>
                  <a:gd name="T8" fmla="*/ 686821 w 175"/>
                  <a:gd name="T9" fmla="*/ 178160 h 141"/>
                  <a:gd name="T10" fmla="*/ 635769 w 175"/>
                  <a:gd name="T11" fmla="*/ 102349 h 141"/>
                  <a:gd name="T12" fmla="*/ 341287 w 175"/>
                  <a:gd name="T13" fmla="*/ 253703 h 141"/>
                  <a:gd name="T14" fmla="*/ 378649 w 175"/>
                  <a:gd name="T15" fmla="*/ 292185 h 141"/>
                  <a:gd name="T16" fmla="*/ 236295 w 175"/>
                  <a:gd name="T17" fmla="*/ 420761 h 141"/>
                  <a:gd name="T18" fmla="*/ 132331 w 175"/>
                  <a:gd name="T19" fmla="*/ 523707 h 141"/>
                  <a:gd name="T20" fmla="*/ 246318 w 175"/>
                  <a:gd name="T21" fmla="*/ 599171 h 141"/>
                  <a:gd name="T22" fmla="*/ 401393 w 175"/>
                  <a:gd name="T23" fmla="*/ 507397 h 141"/>
                  <a:gd name="T24" fmla="*/ 494325 w 175"/>
                  <a:gd name="T25" fmla="*/ 562227 h 141"/>
                  <a:gd name="T26" fmla="*/ 429611 w 175"/>
                  <a:gd name="T27" fmla="*/ 468304 h 141"/>
                  <a:gd name="T28" fmla="*/ 531666 w 175"/>
                  <a:gd name="T29" fmla="*/ 570866 h 141"/>
                  <a:gd name="T30" fmla="*/ 635769 w 175"/>
                  <a:gd name="T31" fmla="*/ 587698 h 141"/>
                  <a:gd name="T32" fmla="*/ 817385 w 175"/>
                  <a:gd name="T33" fmla="*/ 626217 h 141"/>
                  <a:gd name="T34" fmla="*/ 751512 w 175"/>
                  <a:gd name="T35" fmla="*/ 610623 h 141"/>
                  <a:gd name="T36" fmla="*/ 703270 w 175"/>
                  <a:gd name="T37" fmla="*/ 713475 h 141"/>
                  <a:gd name="T38" fmla="*/ 494325 w 175"/>
                  <a:gd name="T39" fmla="*/ 713475 h 141"/>
                  <a:gd name="T40" fmla="*/ 220657 w 175"/>
                  <a:gd name="T41" fmla="*/ 646717 h 141"/>
                  <a:gd name="T42" fmla="*/ 27341 w 175"/>
                  <a:gd name="T43" fmla="*/ 867935 h 141"/>
                  <a:gd name="T44" fmla="*/ 93273 w 175"/>
                  <a:gd name="T45" fmla="*/ 1122883 h 141"/>
                  <a:gd name="T46" fmla="*/ 389295 w 175"/>
                  <a:gd name="T47" fmla="*/ 1161369 h 141"/>
                  <a:gd name="T48" fmla="*/ 418050 w 175"/>
                  <a:gd name="T49" fmla="*/ 1505972 h 141"/>
                  <a:gd name="T50" fmla="*/ 506480 w 175"/>
                  <a:gd name="T51" fmla="*/ 1760547 h 141"/>
                  <a:gd name="T52" fmla="*/ 740603 w 175"/>
                  <a:gd name="T53" fmla="*/ 1629702 h 141"/>
                  <a:gd name="T54" fmla="*/ 844723 w 175"/>
                  <a:gd name="T55" fmla="*/ 1452026 h 141"/>
                  <a:gd name="T56" fmla="*/ 960456 w 175"/>
                  <a:gd name="T57" fmla="*/ 1149924 h 141"/>
                  <a:gd name="T58" fmla="*/ 828942 w 175"/>
                  <a:gd name="T59" fmla="*/ 955204 h 141"/>
                  <a:gd name="T60" fmla="*/ 724162 w 175"/>
                  <a:gd name="T61" fmla="*/ 765586 h 141"/>
                  <a:gd name="T62" fmla="*/ 872937 w 175"/>
                  <a:gd name="T63" fmla="*/ 928163 h 141"/>
                  <a:gd name="T64" fmla="*/ 1077375 w 175"/>
                  <a:gd name="T65" fmla="*/ 916718 h 141"/>
                  <a:gd name="T66" fmla="*/ 949581 w 175"/>
                  <a:gd name="T67" fmla="*/ 765586 h 141"/>
                  <a:gd name="T68" fmla="*/ 1104729 w 175"/>
                  <a:gd name="T69" fmla="*/ 804445 h 141"/>
                  <a:gd name="T70" fmla="*/ 1257770 w 175"/>
                  <a:gd name="T71" fmla="*/ 852881 h 141"/>
                  <a:gd name="T72" fmla="*/ 1351048 w 175"/>
                  <a:gd name="T73" fmla="*/ 1010612 h 141"/>
                  <a:gd name="T74" fmla="*/ 1466871 w 175"/>
                  <a:gd name="T75" fmla="*/ 928163 h 141"/>
                  <a:gd name="T76" fmla="*/ 1636381 w 175"/>
                  <a:gd name="T77" fmla="*/ 955204 h 141"/>
                  <a:gd name="T78" fmla="*/ 1740499 w 175"/>
                  <a:gd name="T79" fmla="*/ 1161369 h 141"/>
                  <a:gd name="T80" fmla="*/ 1728438 w 175"/>
                  <a:gd name="T81" fmla="*/ 1010612 h 141"/>
                  <a:gd name="T82" fmla="*/ 1857076 w 175"/>
                  <a:gd name="T83" fmla="*/ 1010612 h 141"/>
                  <a:gd name="T84" fmla="*/ 1933699 w 175"/>
                  <a:gd name="T85" fmla="*/ 840908 h 141"/>
                  <a:gd name="T86" fmla="*/ 1933699 w 175"/>
                  <a:gd name="T87" fmla="*/ 637664 h 141"/>
                  <a:gd name="T88" fmla="*/ 1921757 w 175"/>
                  <a:gd name="T89" fmla="*/ 562227 h 141"/>
                  <a:gd name="T90" fmla="*/ 2054474 w 175"/>
                  <a:gd name="T91" fmla="*/ 637664 h 141"/>
                  <a:gd name="T92" fmla="*/ 2091809 w 175"/>
                  <a:gd name="T93" fmla="*/ 459871 h 141"/>
                  <a:gd name="T94" fmla="*/ 1986817 w 175"/>
                  <a:gd name="T95" fmla="*/ 253703 h 141"/>
                  <a:gd name="T96" fmla="*/ 2158593 w 175"/>
                  <a:gd name="T97" fmla="*/ 280740 h 141"/>
                  <a:gd name="T98" fmla="*/ 2234824 w 175"/>
                  <a:gd name="T99" fmla="*/ 241718 h 141"/>
                  <a:gd name="T100" fmla="*/ 884219 w 175"/>
                  <a:gd name="T101" fmla="*/ 535091 h 141"/>
                  <a:gd name="T102" fmla="*/ 724162 w 175"/>
                  <a:gd name="T103" fmla="*/ 550735 h 141"/>
                  <a:gd name="T104" fmla="*/ 647392 w 175"/>
                  <a:gd name="T105" fmla="*/ 468304 h 141"/>
                  <a:gd name="T106" fmla="*/ 912449 w 175"/>
                  <a:gd name="T107" fmla="*/ 550735 h 141"/>
                  <a:gd name="T108" fmla="*/ 949581 w 175"/>
                  <a:gd name="T109" fmla="*/ 393006 h 141"/>
                  <a:gd name="T110" fmla="*/ 949581 w 175"/>
                  <a:gd name="T111" fmla="*/ 393006 h 141"/>
                  <a:gd name="T112" fmla="*/ 920961 w 175"/>
                  <a:gd name="T113" fmla="*/ 384327 h 141"/>
                  <a:gd name="T114" fmla="*/ 988987 w 175"/>
                  <a:gd name="T115" fmla="*/ 393006 h 141"/>
                  <a:gd name="T116" fmla="*/ 988987 w 175"/>
                  <a:gd name="T117" fmla="*/ 166408 h 141"/>
                  <a:gd name="T118" fmla="*/ 988987 w 175"/>
                  <a:gd name="T119" fmla="*/ 150764 h 1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41"/>
                  <a:gd name="T182" fmla="*/ 175 w 175"/>
                  <a:gd name="T183" fmla="*/ 141 h 1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41">
                    <a:moveTo>
                      <a:pt x="159" y="8"/>
                    </a:moveTo>
                    <a:cubicBezTo>
                      <a:pt x="154" y="8"/>
                      <a:pt x="154" y="8"/>
                      <a:pt x="154" y="8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4" y="1"/>
                      <a:pt x="104" y="1"/>
                    </a:cubicBezTo>
                    <a:cubicBezTo>
                      <a:pt x="103" y="1"/>
                      <a:pt x="98" y="0"/>
                      <a:pt x="98" y="0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1"/>
                      <a:pt x="91" y="1"/>
                      <a:pt x="90" y="2"/>
                    </a:cubicBezTo>
                    <a:cubicBezTo>
                      <a:pt x="90" y="2"/>
                      <a:pt x="86" y="4"/>
                      <a:pt x="86" y="4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8"/>
                      <a:pt x="81" y="7"/>
                      <a:pt x="81" y="7"/>
                    </a:cubicBezTo>
                    <a:cubicBezTo>
                      <a:pt x="80" y="6"/>
                      <a:pt x="79" y="5"/>
                      <a:pt x="79" y="5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1" y="8"/>
                      <a:pt x="71" y="8"/>
                    </a:cubicBezTo>
                    <a:cubicBezTo>
                      <a:pt x="71" y="8"/>
                      <a:pt x="68" y="9"/>
                      <a:pt x="68" y="9"/>
                    </a:cubicBezTo>
                    <a:cubicBezTo>
                      <a:pt x="67" y="9"/>
                      <a:pt x="67" y="9"/>
                      <a:pt x="66" y="9"/>
                    </a:cubicBezTo>
                    <a:cubicBezTo>
                      <a:pt x="65" y="9"/>
                      <a:pt x="62" y="11"/>
                      <a:pt x="62" y="11"/>
                    </a:cubicBezTo>
                    <a:cubicBezTo>
                      <a:pt x="61" y="11"/>
                      <a:pt x="58" y="11"/>
                      <a:pt x="58" y="11"/>
                    </a:cubicBezTo>
                    <a:cubicBezTo>
                      <a:pt x="58" y="11"/>
                      <a:pt x="57" y="14"/>
                      <a:pt x="56" y="14"/>
                    </a:cubicBezTo>
                    <a:cubicBezTo>
                      <a:pt x="56" y="14"/>
                      <a:pt x="54" y="14"/>
                      <a:pt x="53" y="14"/>
                    </a:cubicBezTo>
                    <a:cubicBezTo>
                      <a:pt x="53" y="14"/>
                      <a:pt x="51" y="12"/>
                      <a:pt x="51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1" y="13"/>
                      <a:pt x="31" y="14"/>
                    </a:cubicBezTo>
                    <a:cubicBezTo>
                      <a:pt x="31" y="14"/>
                      <a:pt x="28" y="16"/>
                      <a:pt x="28" y="16"/>
                    </a:cubicBezTo>
                    <a:cubicBezTo>
                      <a:pt x="27" y="17"/>
                      <a:pt x="26" y="17"/>
                      <a:pt x="26" y="17"/>
                    </a:cubicBezTo>
                    <a:cubicBezTo>
                      <a:pt x="26" y="18"/>
                      <a:pt x="26" y="20"/>
                      <a:pt x="26" y="20"/>
                    </a:cubicBezTo>
                    <a:cubicBezTo>
                      <a:pt x="26" y="21"/>
                      <a:pt x="28" y="22"/>
                      <a:pt x="28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1" y="20"/>
                      <a:pt x="31" y="21"/>
                    </a:cubicBezTo>
                    <a:cubicBezTo>
                      <a:pt x="32" y="21"/>
                      <a:pt x="33" y="23"/>
                      <a:pt x="33" y="23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7" y="42"/>
                      <a:pt x="37" y="42"/>
                    </a:cubicBezTo>
                    <a:cubicBezTo>
                      <a:pt x="36" y="42"/>
                      <a:pt x="35" y="41"/>
                      <a:pt x="35" y="41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8" y="43"/>
                      <a:pt x="48" y="43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6"/>
                      <a:pt x="49" y="48"/>
                      <a:pt x="49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9"/>
                      <a:pt x="5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6" y="48"/>
                      <a:pt x="66" y="48"/>
                      <a:pt x="66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2" y="55"/>
                      <a:pt x="42" y="55"/>
                      <a:pt x="42" y="55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3"/>
                      <a:pt x="0" y="75"/>
                      <a:pt x="0" y="76"/>
                    </a:cubicBezTo>
                    <a:cubicBezTo>
                      <a:pt x="0" y="76"/>
                      <a:pt x="0" y="79"/>
                      <a:pt x="0" y="79"/>
                    </a:cubicBezTo>
                    <a:cubicBezTo>
                      <a:pt x="0" y="80"/>
                      <a:pt x="1" y="82"/>
                      <a:pt x="2" y="82"/>
                    </a:cubicBezTo>
                    <a:cubicBezTo>
                      <a:pt x="2" y="83"/>
                      <a:pt x="4" y="86"/>
                      <a:pt x="4" y="86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6" y="89"/>
                      <a:pt x="27" y="90"/>
                      <a:pt x="27" y="90"/>
                    </a:cubicBezTo>
                    <a:cubicBezTo>
                      <a:pt x="28" y="90"/>
                      <a:pt x="30" y="91"/>
                      <a:pt x="30" y="91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28" y="96"/>
                      <a:pt x="29" y="98"/>
                    </a:cubicBezTo>
                    <a:cubicBezTo>
                      <a:pt x="30" y="99"/>
                      <a:pt x="32" y="102"/>
                      <a:pt x="32" y="102"/>
                    </a:cubicBezTo>
                    <a:cubicBezTo>
                      <a:pt x="32" y="102"/>
                      <a:pt x="34" y="107"/>
                      <a:pt x="34" y="107"/>
                    </a:cubicBezTo>
                    <a:cubicBezTo>
                      <a:pt x="34" y="108"/>
                      <a:pt x="35" y="111"/>
                      <a:pt x="35" y="111"/>
                    </a:cubicBezTo>
                    <a:cubicBezTo>
                      <a:pt x="35" y="111"/>
                      <a:pt x="33" y="115"/>
                      <a:pt x="33" y="115"/>
                    </a:cubicBezTo>
                    <a:cubicBezTo>
                      <a:pt x="32" y="115"/>
                      <a:pt x="32" y="118"/>
                      <a:pt x="32" y="118"/>
                    </a:cubicBezTo>
                    <a:cubicBezTo>
                      <a:pt x="32" y="119"/>
                      <a:pt x="33" y="119"/>
                      <a:pt x="33" y="120"/>
                    </a:cubicBezTo>
                    <a:cubicBezTo>
                      <a:pt x="33" y="121"/>
                      <a:pt x="34" y="122"/>
                      <a:pt x="34" y="123"/>
                    </a:cubicBezTo>
                    <a:cubicBezTo>
                      <a:pt x="34" y="124"/>
                      <a:pt x="36" y="126"/>
                      <a:pt x="36" y="126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8" y="135"/>
                      <a:pt x="38" y="135"/>
                      <a:pt x="38" y="135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50" y="138"/>
                      <a:pt x="50" y="138"/>
                      <a:pt x="50" y="138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7" y="128"/>
                      <a:pt x="57" y="128"/>
                      <a:pt x="57" y="128"/>
                    </a:cubicBezTo>
                    <a:cubicBezTo>
                      <a:pt x="58" y="128"/>
                      <a:pt x="58" y="128"/>
                      <a:pt x="58" y="128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4" y="117"/>
                      <a:pt x="64" y="117"/>
                      <a:pt x="64" y="117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68"/>
                      <a:pt x="64" y="70"/>
                      <a:pt x="64" y="71"/>
                    </a:cubicBezTo>
                    <a:cubicBezTo>
                      <a:pt x="64" y="71"/>
                      <a:pt x="67" y="73"/>
                      <a:pt x="67" y="73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7" y="76"/>
                      <a:pt x="80" y="75"/>
                      <a:pt x="81" y="74"/>
                    </a:cubicBezTo>
                    <a:cubicBezTo>
                      <a:pt x="81" y="74"/>
                      <a:pt x="83" y="72"/>
                      <a:pt x="83" y="72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6" y="69"/>
                      <a:pt x="86" y="67"/>
                      <a:pt x="85" y="67"/>
                    </a:cubicBezTo>
                    <a:cubicBezTo>
                      <a:pt x="84" y="66"/>
                      <a:pt x="82" y="64"/>
                      <a:pt x="82" y="64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58"/>
                      <a:pt x="73" y="57"/>
                      <a:pt x="73" y="57"/>
                    </a:cubicBezTo>
                    <a:cubicBezTo>
                      <a:pt x="73" y="57"/>
                      <a:pt x="75" y="59"/>
                      <a:pt x="75" y="59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4" y="79"/>
                      <a:pt x="104" y="79"/>
                      <a:pt x="104" y="79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0" y="79"/>
                      <a:pt x="110" y="79"/>
                      <a:pt x="110" y="79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3" y="73"/>
                      <a:pt x="113" y="73"/>
                      <a:pt x="113" y="73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6" y="75"/>
                      <a:pt x="126" y="75"/>
                      <a:pt x="126" y="75"/>
                    </a:cubicBezTo>
                    <a:cubicBezTo>
                      <a:pt x="128" y="74"/>
                      <a:pt x="128" y="74"/>
                      <a:pt x="128" y="74"/>
                    </a:cubicBezTo>
                    <a:cubicBezTo>
                      <a:pt x="130" y="75"/>
                      <a:pt x="130" y="75"/>
                      <a:pt x="130" y="75"/>
                    </a:cubicBezTo>
                    <a:cubicBezTo>
                      <a:pt x="130" y="75"/>
                      <a:pt x="131" y="80"/>
                      <a:pt x="131" y="80"/>
                    </a:cubicBezTo>
                    <a:cubicBezTo>
                      <a:pt x="130" y="80"/>
                      <a:pt x="131" y="84"/>
                      <a:pt x="131" y="84"/>
                    </a:cubicBezTo>
                    <a:cubicBezTo>
                      <a:pt x="132" y="86"/>
                      <a:pt x="132" y="86"/>
                      <a:pt x="132" y="86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4" y="91"/>
                      <a:pt x="134" y="91"/>
                      <a:pt x="134" y="91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8" y="94"/>
                      <a:pt x="138" y="94"/>
                      <a:pt x="138" y="94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37" y="90"/>
                      <a:pt x="136" y="89"/>
                      <a:pt x="136" y="88"/>
                    </a:cubicBezTo>
                    <a:cubicBezTo>
                      <a:pt x="135" y="88"/>
                      <a:pt x="133" y="85"/>
                      <a:pt x="133" y="85"/>
                    </a:cubicBezTo>
                    <a:cubicBezTo>
                      <a:pt x="133" y="84"/>
                      <a:pt x="132" y="80"/>
                      <a:pt x="132" y="80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80"/>
                      <a:pt x="136" y="81"/>
                      <a:pt x="136" y="81"/>
                    </a:cubicBezTo>
                    <a:cubicBezTo>
                      <a:pt x="136" y="82"/>
                      <a:pt x="138" y="83"/>
                      <a:pt x="138" y="83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43" y="82"/>
                      <a:pt x="143" y="82"/>
                      <a:pt x="143" y="82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1" y="75"/>
                      <a:pt x="141" y="75"/>
                      <a:pt x="141" y="75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2" y="68"/>
                      <a:pt x="142" y="68"/>
                      <a:pt x="142" y="68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2" y="60"/>
                      <a:pt x="152" y="60"/>
                      <a:pt x="152" y="60"/>
                    </a:cubicBezTo>
                    <a:cubicBezTo>
                      <a:pt x="153" y="57"/>
                      <a:pt x="153" y="57"/>
                      <a:pt x="153" y="57"/>
                    </a:cubicBezTo>
                    <a:cubicBezTo>
                      <a:pt x="152" y="55"/>
                      <a:pt x="152" y="55"/>
                      <a:pt x="152" y="55"/>
                    </a:cubicBezTo>
                    <a:cubicBezTo>
                      <a:pt x="150" y="52"/>
                      <a:pt x="150" y="52"/>
                      <a:pt x="150" y="52"/>
                    </a:cubicBezTo>
                    <a:cubicBezTo>
                      <a:pt x="148" y="51"/>
                      <a:pt x="148" y="51"/>
                      <a:pt x="148" y="51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49" y="47"/>
                      <a:pt x="149" y="47"/>
                      <a:pt x="149" y="47"/>
                    </a:cubicBezTo>
                    <a:cubicBezTo>
                      <a:pt x="147" y="47"/>
                      <a:pt x="147" y="47"/>
                      <a:pt x="147" y="47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7" y="44"/>
                      <a:pt x="147" y="44"/>
                      <a:pt x="147" y="44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8" y="45"/>
                      <a:pt x="148" y="45"/>
                      <a:pt x="148" y="45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3" y="46"/>
                      <a:pt x="153" y="46"/>
                      <a:pt x="153" y="46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6" y="51"/>
                      <a:pt x="156" y="51"/>
                      <a:pt x="156" y="51"/>
                    </a:cubicBezTo>
                    <a:cubicBezTo>
                      <a:pt x="158" y="50"/>
                      <a:pt x="158" y="50"/>
                      <a:pt x="158" y="50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6" y="45"/>
                      <a:pt x="156" y="45"/>
                      <a:pt x="156" y="45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1" y="38"/>
                      <a:pt x="161" y="38"/>
                      <a:pt x="161" y="38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3" y="26"/>
                      <a:pt x="153" y="26"/>
                      <a:pt x="153" y="26"/>
                    </a:cubicBezTo>
                    <a:cubicBezTo>
                      <a:pt x="151" y="25"/>
                      <a:pt x="151" y="25"/>
                      <a:pt x="151" y="25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62" y="19"/>
                      <a:pt x="162" y="19"/>
                      <a:pt x="162" y="19"/>
                    </a:cubicBezTo>
                    <a:cubicBezTo>
                      <a:pt x="164" y="18"/>
                      <a:pt x="164" y="18"/>
                      <a:pt x="164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19"/>
                      <a:pt x="168" y="19"/>
                      <a:pt x="168" y="19"/>
                    </a:cubicBezTo>
                    <a:cubicBezTo>
                      <a:pt x="168" y="19"/>
                      <a:pt x="166" y="22"/>
                      <a:pt x="166" y="22"/>
                    </a:cubicBezTo>
                    <a:cubicBezTo>
                      <a:pt x="167" y="22"/>
                      <a:pt x="170" y="26"/>
                      <a:pt x="170" y="26"/>
                    </a:cubicBezTo>
                    <a:cubicBezTo>
                      <a:pt x="174" y="29"/>
                      <a:pt x="174" y="29"/>
                      <a:pt x="174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72" y="19"/>
                      <a:pt x="172" y="19"/>
                      <a:pt x="172" y="19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3" y="16"/>
                      <a:pt x="171" y="12"/>
                      <a:pt x="169" y="9"/>
                    </a:cubicBezTo>
                    <a:cubicBezTo>
                      <a:pt x="163" y="8"/>
                      <a:pt x="163" y="8"/>
                      <a:pt x="163" y="8"/>
                    </a:cubicBezTo>
                    <a:lnTo>
                      <a:pt x="159" y="8"/>
                    </a:lnTo>
                    <a:close/>
                    <a:moveTo>
                      <a:pt x="63" y="40"/>
                    </a:moveTo>
                    <a:cubicBezTo>
                      <a:pt x="68" y="42"/>
                      <a:pt x="68" y="42"/>
                      <a:pt x="68" y="42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3"/>
                      <a:pt x="54" y="43"/>
                      <a:pt x="53" y="43"/>
                    </a:cubicBezTo>
                    <a:cubicBezTo>
                      <a:pt x="53" y="43"/>
                      <a:pt x="50" y="43"/>
                      <a:pt x="50" y="43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lnTo>
                      <a:pt x="63" y="40"/>
                    </a:lnTo>
                    <a:close/>
                    <a:moveTo>
                      <a:pt x="76" y="31"/>
                    </a:moveTo>
                    <a:cubicBezTo>
                      <a:pt x="73" y="31"/>
                      <a:pt x="73" y="31"/>
                      <a:pt x="73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lnTo>
                      <a:pt x="76" y="31"/>
                    </a:lnTo>
                    <a:close/>
                    <a:moveTo>
                      <a:pt x="76" y="31"/>
                    </a:moveTo>
                    <a:cubicBezTo>
                      <a:pt x="73" y="30"/>
                      <a:pt x="73" y="30"/>
                      <a:pt x="73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lnTo>
                      <a:pt x="76" y="31"/>
                    </a:lnTo>
                    <a:close/>
                    <a:moveTo>
                      <a:pt x="76" y="13"/>
                    </a:move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lnTo>
                      <a:pt x="76" y="13"/>
                    </a:lnTo>
                    <a:close/>
                    <a:moveTo>
                      <a:pt x="76" y="12"/>
                    </a:move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8" y="10"/>
                      <a:pt x="78" y="10"/>
                      <a:pt x="78" y="10"/>
                    </a:cubicBezTo>
                    <a:lnTo>
                      <a:pt x="76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5" name="Freeform 67"/>
              <p:cNvSpPr>
                <a:spLocks noChangeAspect="1"/>
              </p:cNvSpPr>
              <p:nvPr/>
            </p:nvSpPr>
            <p:spPr bwMode="auto">
              <a:xfrm>
                <a:off x="1722" y="2488"/>
                <a:ext cx="26" cy="5"/>
              </a:xfrm>
              <a:custGeom>
                <a:avLst/>
                <a:gdLst>
                  <a:gd name="T0" fmla="*/ 21 w 26"/>
                  <a:gd name="T1" fmla="*/ 0 h 5"/>
                  <a:gd name="T2" fmla="*/ 14 w 26"/>
                  <a:gd name="T3" fmla="*/ 0 h 5"/>
                  <a:gd name="T4" fmla="*/ 7 w 26"/>
                  <a:gd name="T5" fmla="*/ 0 h 5"/>
                  <a:gd name="T6" fmla="*/ 4 w 26"/>
                  <a:gd name="T7" fmla="*/ 3 h 5"/>
                  <a:gd name="T8" fmla="*/ 0 w 26"/>
                  <a:gd name="T9" fmla="*/ 5 h 5"/>
                  <a:gd name="T10" fmla="*/ 0 w 26"/>
                  <a:gd name="T11" fmla="*/ 5 h 5"/>
                  <a:gd name="T12" fmla="*/ 2 w 26"/>
                  <a:gd name="T13" fmla="*/ 3 h 5"/>
                  <a:gd name="T14" fmla="*/ 7 w 26"/>
                  <a:gd name="T15" fmla="*/ 0 h 5"/>
                  <a:gd name="T16" fmla="*/ 14 w 26"/>
                  <a:gd name="T17" fmla="*/ 0 h 5"/>
                  <a:gd name="T18" fmla="*/ 21 w 26"/>
                  <a:gd name="T19" fmla="*/ 0 h 5"/>
                  <a:gd name="T20" fmla="*/ 26 w 26"/>
                  <a:gd name="T21" fmla="*/ 0 h 5"/>
                  <a:gd name="T22" fmla="*/ 26 w 26"/>
                  <a:gd name="T23" fmla="*/ 0 h 5"/>
                  <a:gd name="T24" fmla="*/ 21 w 26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"/>
                  <a:gd name="T41" fmla="*/ 26 w 2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">
                    <a:moveTo>
                      <a:pt x="21" y="0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6" name="Freeform 68"/>
              <p:cNvSpPr>
                <a:spLocks noChangeAspect="1"/>
              </p:cNvSpPr>
              <p:nvPr/>
            </p:nvSpPr>
            <p:spPr bwMode="auto">
              <a:xfrm>
                <a:off x="1738" y="2441"/>
                <a:ext cx="10" cy="10"/>
              </a:xfrm>
              <a:custGeom>
                <a:avLst/>
                <a:gdLst>
                  <a:gd name="T0" fmla="*/ 5 w 10"/>
                  <a:gd name="T1" fmla="*/ 5 h 10"/>
                  <a:gd name="T2" fmla="*/ 0 w 10"/>
                  <a:gd name="T3" fmla="*/ 10 h 10"/>
                  <a:gd name="T4" fmla="*/ 0 w 10"/>
                  <a:gd name="T5" fmla="*/ 10 h 10"/>
                  <a:gd name="T6" fmla="*/ 5 w 10"/>
                  <a:gd name="T7" fmla="*/ 5 h 10"/>
                  <a:gd name="T8" fmla="*/ 10 w 10"/>
                  <a:gd name="T9" fmla="*/ 0 h 10"/>
                  <a:gd name="T10" fmla="*/ 10 w 10"/>
                  <a:gd name="T11" fmla="*/ 0 h 10"/>
                  <a:gd name="T12" fmla="*/ 5 w 10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0"/>
                  <a:gd name="T23" fmla="*/ 10 w 10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0">
                    <a:moveTo>
                      <a:pt x="5" y="5"/>
                    </a:moveTo>
                    <a:lnTo>
                      <a:pt x="0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7" name="Freeform 69"/>
              <p:cNvSpPr>
                <a:spLocks noChangeAspect="1"/>
              </p:cNvSpPr>
              <p:nvPr/>
            </p:nvSpPr>
            <p:spPr bwMode="auto">
              <a:xfrm>
                <a:off x="1679" y="2510"/>
                <a:ext cx="50" cy="7"/>
              </a:xfrm>
              <a:custGeom>
                <a:avLst/>
                <a:gdLst>
                  <a:gd name="T0" fmla="*/ 98017 w 21"/>
                  <a:gd name="T1" fmla="*/ 24544 h 3"/>
                  <a:gd name="T2" fmla="*/ 58998 w 21"/>
                  <a:gd name="T3" fmla="*/ 24544 h 3"/>
                  <a:gd name="T4" fmla="*/ 12540 w 21"/>
                  <a:gd name="T5" fmla="*/ 24544 h 3"/>
                  <a:gd name="T6" fmla="*/ 0 w 21"/>
                  <a:gd name="T7" fmla="*/ 0 h 3"/>
                  <a:gd name="T8" fmla="*/ 0 w 21"/>
                  <a:gd name="T9" fmla="*/ 10519 h 3"/>
                  <a:gd name="T10" fmla="*/ 12540 w 21"/>
                  <a:gd name="T11" fmla="*/ 32433 h 3"/>
                  <a:gd name="T12" fmla="*/ 58998 w 21"/>
                  <a:gd name="T13" fmla="*/ 32433 h 3"/>
                  <a:gd name="T14" fmla="*/ 98017 w 21"/>
                  <a:gd name="T15" fmla="*/ 32433 h 3"/>
                  <a:gd name="T16" fmla="*/ 140471 w 21"/>
                  <a:gd name="T17" fmla="*/ 32433 h 3"/>
                  <a:gd name="T18" fmla="*/ 152660 w 21"/>
                  <a:gd name="T19" fmla="*/ 0 h 3"/>
                  <a:gd name="T20" fmla="*/ 194364 w 21"/>
                  <a:gd name="T21" fmla="*/ 0 h 3"/>
                  <a:gd name="T22" fmla="*/ 263202 w 21"/>
                  <a:gd name="T23" fmla="*/ 24544 h 3"/>
                  <a:gd name="T24" fmla="*/ 292381 w 21"/>
                  <a:gd name="T25" fmla="*/ 32433 h 3"/>
                  <a:gd name="T26" fmla="*/ 292381 w 21"/>
                  <a:gd name="T27" fmla="*/ 32433 h 3"/>
                  <a:gd name="T28" fmla="*/ 263202 w 21"/>
                  <a:gd name="T29" fmla="*/ 24544 h 3"/>
                  <a:gd name="T30" fmla="*/ 194364 w 21"/>
                  <a:gd name="T31" fmla="*/ 0 h 3"/>
                  <a:gd name="T32" fmla="*/ 152660 w 21"/>
                  <a:gd name="T33" fmla="*/ 0 h 3"/>
                  <a:gd name="T34" fmla="*/ 140471 w 21"/>
                  <a:gd name="T35" fmla="*/ 32433 h 3"/>
                  <a:gd name="T36" fmla="*/ 98017 w 21"/>
                  <a:gd name="T37" fmla="*/ 24544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3"/>
                  <a:gd name="T59" fmla="*/ 21 w 2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3">
                    <a:moveTo>
                      <a:pt x="7" y="2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4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3"/>
                      <a:pt x="4" y="3"/>
                    </a:cubicBezTo>
                    <a:cubicBezTo>
                      <a:pt x="5" y="3"/>
                      <a:pt x="7" y="3"/>
                      <a:pt x="7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3"/>
                      <a:pt x="10" y="3"/>
                      <a:pt x="10" y="3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8" name="Group 11"/>
          <p:cNvGrpSpPr>
            <a:grpSpLocks noChangeAspect="1"/>
          </p:cNvGrpSpPr>
          <p:nvPr/>
        </p:nvGrpSpPr>
        <p:grpSpPr bwMode="auto">
          <a:xfrm>
            <a:off x="5353718" y="3057405"/>
            <a:ext cx="730640" cy="791527"/>
            <a:chOff x="65" y="775"/>
            <a:chExt cx="803" cy="803"/>
          </a:xfrm>
        </p:grpSpPr>
        <p:sp>
          <p:nvSpPr>
            <p:cNvPr id="59" name="Oval 12"/>
            <p:cNvSpPr>
              <a:spLocks noChangeAspect="1" noChangeArrowheads="1"/>
            </p:cNvSpPr>
            <p:nvPr/>
          </p:nvSpPr>
          <p:spPr bwMode="auto">
            <a:xfrm>
              <a:off x="65" y="775"/>
              <a:ext cx="803" cy="8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Oval 13"/>
            <p:cNvSpPr>
              <a:spLocks noChangeAspect="1" noChangeArrowheads="1"/>
            </p:cNvSpPr>
            <p:nvPr/>
          </p:nvSpPr>
          <p:spPr bwMode="auto">
            <a:xfrm>
              <a:off x="105" y="818"/>
              <a:ext cx="721" cy="7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14"/>
            <p:cNvSpPr>
              <a:spLocks noChangeAspect="1" noEditPoints="1"/>
            </p:cNvSpPr>
            <p:nvPr/>
          </p:nvSpPr>
          <p:spPr bwMode="auto">
            <a:xfrm>
              <a:off x="134" y="844"/>
              <a:ext cx="666" cy="668"/>
            </a:xfrm>
            <a:custGeom>
              <a:avLst/>
              <a:gdLst>
                <a:gd name="T0" fmla="*/ 1019292 w 282"/>
                <a:gd name="T1" fmla="*/ 3409368 h 283"/>
                <a:gd name="T2" fmla="*/ 11445 w 282"/>
                <a:gd name="T3" fmla="*/ 1519414 h 283"/>
                <a:gd name="T4" fmla="*/ 63837 w 282"/>
                <a:gd name="T5" fmla="*/ 2253980 h 283"/>
                <a:gd name="T6" fmla="*/ 114325 w 282"/>
                <a:gd name="T7" fmla="*/ 2281675 h 283"/>
                <a:gd name="T8" fmla="*/ 114325 w 282"/>
                <a:gd name="T9" fmla="*/ 2367779 h 283"/>
                <a:gd name="T10" fmla="*/ 253703 w 282"/>
                <a:gd name="T11" fmla="*/ 2572732 h 283"/>
                <a:gd name="T12" fmla="*/ 189645 w 282"/>
                <a:gd name="T13" fmla="*/ 2497704 h 283"/>
                <a:gd name="T14" fmla="*/ 253703 w 282"/>
                <a:gd name="T15" fmla="*/ 2572732 h 283"/>
                <a:gd name="T16" fmla="*/ 189645 w 282"/>
                <a:gd name="T17" fmla="*/ 1901187 h 283"/>
                <a:gd name="T18" fmla="*/ 270002 w 282"/>
                <a:gd name="T19" fmla="*/ 1938038 h 283"/>
                <a:gd name="T20" fmla="*/ 1720790 w 282"/>
                <a:gd name="T21" fmla="*/ 2281675 h 283"/>
                <a:gd name="T22" fmla="*/ 1685015 w 282"/>
                <a:gd name="T23" fmla="*/ 2292384 h 283"/>
                <a:gd name="T24" fmla="*/ 1619991 w 282"/>
                <a:gd name="T25" fmla="*/ 2384181 h 283"/>
                <a:gd name="T26" fmla="*/ 1554383 w 282"/>
                <a:gd name="T27" fmla="*/ 2404261 h 283"/>
                <a:gd name="T28" fmla="*/ 713475 w 282"/>
                <a:gd name="T29" fmla="*/ 2040036 h 283"/>
                <a:gd name="T30" fmla="*/ 713475 w 282"/>
                <a:gd name="T31" fmla="*/ 2103702 h 283"/>
                <a:gd name="T32" fmla="*/ 550735 w 282"/>
                <a:gd name="T33" fmla="*/ 2206583 h 283"/>
                <a:gd name="T34" fmla="*/ 550735 w 282"/>
                <a:gd name="T35" fmla="*/ 2143251 h 283"/>
                <a:gd name="T36" fmla="*/ 550735 w 282"/>
                <a:gd name="T37" fmla="*/ 2206583 h 283"/>
                <a:gd name="T38" fmla="*/ 626217 w 282"/>
                <a:gd name="T39" fmla="*/ 2229059 h 283"/>
                <a:gd name="T40" fmla="*/ 626217 w 282"/>
                <a:gd name="T41" fmla="*/ 2281675 h 283"/>
                <a:gd name="T42" fmla="*/ 690054 w 282"/>
                <a:gd name="T43" fmla="*/ 2802286 h 283"/>
                <a:gd name="T44" fmla="*/ 740611 w 282"/>
                <a:gd name="T45" fmla="*/ 2786674 h 283"/>
                <a:gd name="T46" fmla="*/ 663024 w 282"/>
                <a:gd name="T47" fmla="*/ 2470006 h 283"/>
                <a:gd name="T48" fmla="*/ 728623 w 282"/>
                <a:gd name="T49" fmla="*/ 2395632 h 283"/>
                <a:gd name="T50" fmla="*/ 832384 w 282"/>
                <a:gd name="T51" fmla="*/ 2190320 h 283"/>
                <a:gd name="T52" fmla="*/ 832384 w 282"/>
                <a:gd name="T53" fmla="*/ 2131555 h 283"/>
                <a:gd name="T54" fmla="*/ 966682 w 282"/>
                <a:gd name="T55" fmla="*/ 2572732 h 283"/>
                <a:gd name="T56" fmla="*/ 928163 w 282"/>
                <a:gd name="T57" fmla="*/ 2534555 h 283"/>
                <a:gd name="T58" fmla="*/ 966682 w 282"/>
                <a:gd name="T59" fmla="*/ 2572732 h 283"/>
                <a:gd name="T60" fmla="*/ 955204 w 282"/>
                <a:gd name="T61" fmla="*/ 1799075 h 283"/>
                <a:gd name="T62" fmla="*/ 993712 w 282"/>
                <a:gd name="T63" fmla="*/ 1850985 h 283"/>
                <a:gd name="T64" fmla="*/ 1030736 w 282"/>
                <a:gd name="T65" fmla="*/ 2683795 h 283"/>
                <a:gd name="T66" fmla="*/ 1094599 w 282"/>
                <a:gd name="T67" fmla="*/ 2663370 h 283"/>
                <a:gd name="T68" fmla="*/ 1122883 w 282"/>
                <a:gd name="T69" fmla="*/ 2598154 h 283"/>
                <a:gd name="T70" fmla="*/ 1149924 w 282"/>
                <a:gd name="T71" fmla="*/ 2561365 h 283"/>
                <a:gd name="T72" fmla="*/ 1272771 w 282"/>
                <a:gd name="T73" fmla="*/ 2786674 h 283"/>
                <a:gd name="T74" fmla="*/ 1272771 w 282"/>
                <a:gd name="T75" fmla="*/ 2738621 h 283"/>
                <a:gd name="T76" fmla="*/ 1312162 w 282"/>
                <a:gd name="T77" fmla="*/ 2683795 h 283"/>
                <a:gd name="T78" fmla="*/ 1272771 w 282"/>
                <a:gd name="T79" fmla="*/ 2647980 h 283"/>
                <a:gd name="T80" fmla="*/ 1312162 w 282"/>
                <a:gd name="T81" fmla="*/ 2683795 h 283"/>
                <a:gd name="T82" fmla="*/ 1263726 w 282"/>
                <a:gd name="T83" fmla="*/ 2534555 h 283"/>
                <a:gd name="T84" fmla="*/ 1327813 w 282"/>
                <a:gd name="T85" fmla="*/ 2522899 h 283"/>
                <a:gd name="T86" fmla="*/ 1376221 w 282"/>
                <a:gd name="T87" fmla="*/ 2545101 h 283"/>
                <a:gd name="T88" fmla="*/ 1442110 w 282"/>
                <a:gd name="T89" fmla="*/ 2534555 h 283"/>
                <a:gd name="T90" fmla="*/ 1505972 w 282"/>
                <a:gd name="T91" fmla="*/ 2229059 h 283"/>
                <a:gd name="T92" fmla="*/ 1505972 w 282"/>
                <a:gd name="T93" fmla="*/ 2309139 h 283"/>
                <a:gd name="T94" fmla="*/ 1490546 w 282"/>
                <a:gd name="T95" fmla="*/ 2497704 h 283"/>
                <a:gd name="T96" fmla="*/ 1542931 w 282"/>
                <a:gd name="T97" fmla="*/ 2486270 h 283"/>
                <a:gd name="T98" fmla="*/ 1835116 w 282"/>
                <a:gd name="T99" fmla="*/ 2001637 h 283"/>
                <a:gd name="T100" fmla="*/ 1835116 w 282"/>
                <a:gd name="T101" fmla="*/ 2001637 h 283"/>
                <a:gd name="T102" fmla="*/ 1094599 w 282"/>
                <a:gd name="T103" fmla="*/ 1471333 h 283"/>
                <a:gd name="T104" fmla="*/ 1019292 w 282"/>
                <a:gd name="T105" fmla="*/ 1432933 h 283"/>
                <a:gd name="T106" fmla="*/ 63837 w 282"/>
                <a:gd name="T107" fmla="*/ 2270248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2"/>
                <a:gd name="T163" fmla="*/ 0 h 283"/>
                <a:gd name="T164" fmla="*/ 282 w 282"/>
                <a:gd name="T165" fmla="*/ 283 h 2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2" h="283">
                  <a:moveTo>
                    <a:pt x="164" y="2"/>
                  </a:moveTo>
                  <a:cubicBezTo>
                    <a:pt x="158" y="1"/>
                    <a:pt x="150" y="0"/>
                    <a:pt x="144" y="0"/>
                  </a:cubicBezTo>
                  <a:cubicBezTo>
                    <a:pt x="118" y="0"/>
                    <a:pt x="92" y="6"/>
                    <a:pt x="71" y="18"/>
                  </a:cubicBezTo>
                  <a:cubicBezTo>
                    <a:pt x="271" y="148"/>
                    <a:pt x="271" y="148"/>
                    <a:pt x="271" y="148"/>
                  </a:cubicBezTo>
                  <a:cubicBezTo>
                    <a:pt x="271" y="148"/>
                    <a:pt x="135" y="234"/>
                    <a:pt x="80" y="269"/>
                  </a:cubicBezTo>
                  <a:cubicBezTo>
                    <a:pt x="98" y="278"/>
                    <a:pt x="119" y="283"/>
                    <a:pt x="141" y="283"/>
                  </a:cubicBezTo>
                  <a:cubicBezTo>
                    <a:pt x="219" y="283"/>
                    <a:pt x="282" y="220"/>
                    <a:pt x="282" y="142"/>
                  </a:cubicBezTo>
                  <a:cubicBezTo>
                    <a:pt x="282" y="72"/>
                    <a:pt x="231" y="13"/>
                    <a:pt x="164" y="2"/>
                  </a:cubicBezTo>
                  <a:close/>
                  <a:moveTo>
                    <a:pt x="141" y="172"/>
                  </a:moveTo>
                  <a:cubicBezTo>
                    <a:pt x="133" y="165"/>
                    <a:pt x="82" y="121"/>
                    <a:pt x="1" y="120"/>
                  </a:cubicBezTo>
                  <a:cubicBezTo>
                    <a:pt x="0" y="127"/>
                    <a:pt x="0" y="135"/>
                    <a:pt x="0" y="142"/>
                  </a:cubicBezTo>
                  <a:cubicBezTo>
                    <a:pt x="0" y="149"/>
                    <a:pt x="0" y="157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9"/>
                    <a:pt x="3" y="174"/>
                    <a:pt x="5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6" y="184"/>
                    <a:pt x="7" y="186"/>
                    <a:pt x="7" y="188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14" y="207"/>
                    <a:pt x="24" y="223"/>
                    <a:pt x="37" y="237"/>
                  </a:cubicBezTo>
                  <a:cubicBezTo>
                    <a:pt x="42" y="238"/>
                    <a:pt x="48" y="239"/>
                    <a:pt x="54" y="239"/>
                  </a:cubicBezTo>
                  <a:cubicBezTo>
                    <a:pt x="96" y="239"/>
                    <a:pt x="131" y="211"/>
                    <a:pt x="141" y="172"/>
                  </a:cubicBezTo>
                  <a:close/>
                  <a:moveTo>
                    <a:pt x="20" y="203"/>
                  </a:moveTo>
                  <a:cubicBezTo>
                    <a:pt x="17" y="200"/>
                    <a:pt x="17" y="200"/>
                    <a:pt x="17" y="200"/>
                  </a:cubicBezTo>
                  <a:cubicBezTo>
                    <a:pt x="14" y="202"/>
                    <a:pt x="14" y="202"/>
                    <a:pt x="14" y="202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18" y="199"/>
                    <a:pt x="18" y="199"/>
                    <a:pt x="18" y="199"/>
                  </a:cubicBezTo>
                  <a:lnTo>
                    <a:pt x="20" y="203"/>
                  </a:lnTo>
                  <a:close/>
                  <a:moveTo>
                    <a:pt x="23" y="156"/>
                  </a:moveTo>
                  <a:cubicBezTo>
                    <a:pt x="20" y="154"/>
                    <a:pt x="20" y="154"/>
                    <a:pt x="20" y="154"/>
                  </a:cubicBezTo>
                  <a:cubicBezTo>
                    <a:pt x="17" y="156"/>
                    <a:pt x="17" y="156"/>
                    <a:pt x="17" y="156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1" y="153"/>
                    <a:pt x="21" y="153"/>
                    <a:pt x="21" y="153"/>
                  </a:cubicBezTo>
                  <a:lnTo>
                    <a:pt x="23" y="156"/>
                  </a:lnTo>
                  <a:close/>
                  <a:moveTo>
                    <a:pt x="132" y="180"/>
                  </a:moveTo>
                  <a:cubicBezTo>
                    <a:pt x="133" y="178"/>
                    <a:pt x="133" y="178"/>
                    <a:pt x="133" y="178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3"/>
                    <a:pt x="134" y="183"/>
                    <a:pt x="134" y="183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0" y="180"/>
                    <a:pt x="130" y="180"/>
                    <a:pt x="130" y="180"/>
                  </a:cubicBezTo>
                  <a:lnTo>
                    <a:pt x="132" y="180"/>
                  </a:lnTo>
                  <a:close/>
                  <a:moveTo>
                    <a:pt x="123" y="185"/>
                  </a:moveTo>
                  <a:cubicBezTo>
                    <a:pt x="124" y="188"/>
                    <a:pt x="124" y="188"/>
                    <a:pt x="124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5" y="190"/>
                    <a:pt x="125" y="190"/>
                    <a:pt x="125" y="190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19" y="188"/>
                    <a:pt x="119" y="188"/>
                    <a:pt x="119" y="188"/>
                  </a:cubicBezTo>
                  <a:cubicBezTo>
                    <a:pt x="122" y="188"/>
                    <a:pt x="122" y="188"/>
                    <a:pt x="122" y="188"/>
                  </a:cubicBezTo>
                  <a:lnTo>
                    <a:pt x="123" y="185"/>
                  </a:lnTo>
                  <a:close/>
                  <a:moveTo>
                    <a:pt x="55" y="163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7" y="165"/>
                    <a:pt x="57" y="165"/>
                    <a:pt x="57" y="165"/>
                  </a:cubicBezTo>
                  <a:cubicBezTo>
                    <a:pt x="58" y="167"/>
                    <a:pt x="58" y="167"/>
                    <a:pt x="58" y="167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5" y="165"/>
                    <a:pt x="55" y="165"/>
                    <a:pt x="55" y="165"/>
                  </a:cubicBezTo>
                  <a:cubicBezTo>
                    <a:pt x="53" y="163"/>
                    <a:pt x="53" y="163"/>
                    <a:pt x="53" y="163"/>
                  </a:cubicBezTo>
                  <a:lnTo>
                    <a:pt x="55" y="163"/>
                  </a:lnTo>
                  <a:close/>
                  <a:moveTo>
                    <a:pt x="43" y="174"/>
                  </a:moveTo>
                  <a:cubicBezTo>
                    <a:pt x="41" y="176"/>
                    <a:pt x="41" y="176"/>
                    <a:pt x="41" y="176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6" y="176"/>
                    <a:pt x="46" y="176"/>
                    <a:pt x="46" y="176"/>
                  </a:cubicBezTo>
                  <a:lnTo>
                    <a:pt x="43" y="174"/>
                  </a:lnTo>
                  <a:close/>
                  <a:moveTo>
                    <a:pt x="48" y="181"/>
                  </a:moveTo>
                  <a:cubicBezTo>
                    <a:pt x="48" y="179"/>
                    <a:pt x="48" y="179"/>
                    <a:pt x="48" y="179"/>
                  </a:cubicBezTo>
                  <a:cubicBezTo>
                    <a:pt x="47" y="177"/>
                    <a:pt x="47" y="177"/>
                    <a:pt x="47" y="177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50" y="179"/>
                    <a:pt x="50" y="179"/>
                    <a:pt x="50" y="179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49" y="180"/>
                    <a:pt x="49" y="180"/>
                    <a:pt x="49" y="180"/>
                  </a:cubicBezTo>
                  <a:lnTo>
                    <a:pt x="48" y="181"/>
                  </a:lnTo>
                  <a:close/>
                  <a:moveTo>
                    <a:pt x="57" y="223"/>
                  </a:moveTo>
                  <a:cubicBezTo>
                    <a:pt x="55" y="222"/>
                    <a:pt x="55" y="222"/>
                    <a:pt x="55" y="222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56" y="220"/>
                    <a:pt x="56" y="220"/>
                    <a:pt x="56" y="220"/>
                  </a:cubicBezTo>
                  <a:cubicBezTo>
                    <a:pt x="58" y="220"/>
                    <a:pt x="58" y="220"/>
                    <a:pt x="58" y="220"/>
                  </a:cubicBezTo>
                  <a:cubicBezTo>
                    <a:pt x="56" y="221"/>
                    <a:pt x="56" y="221"/>
                    <a:pt x="56" y="221"/>
                  </a:cubicBezTo>
                  <a:lnTo>
                    <a:pt x="57" y="223"/>
                  </a:lnTo>
                  <a:close/>
                  <a:moveTo>
                    <a:pt x="59" y="195"/>
                  </a:moveTo>
                  <a:cubicBezTo>
                    <a:pt x="55" y="193"/>
                    <a:pt x="55" y="193"/>
                    <a:pt x="55" y="193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61" y="189"/>
                    <a:pt x="61" y="189"/>
                    <a:pt x="61" y="189"/>
                  </a:cubicBezTo>
                  <a:cubicBezTo>
                    <a:pt x="57" y="192"/>
                    <a:pt x="57" y="192"/>
                    <a:pt x="57" y="192"/>
                  </a:cubicBezTo>
                  <a:lnTo>
                    <a:pt x="59" y="195"/>
                  </a:lnTo>
                  <a:close/>
                  <a:moveTo>
                    <a:pt x="67" y="175"/>
                  </a:moveTo>
                  <a:cubicBezTo>
                    <a:pt x="65" y="173"/>
                    <a:pt x="65" y="173"/>
                    <a:pt x="65" y="173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3" y="172"/>
                    <a:pt x="63" y="172"/>
                    <a:pt x="63" y="172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4" y="171"/>
                    <a:pt x="64" y="171"/>
                    <a:pt x="64" y="171"/>
                  </a:cubicBezTo>
                  <a:cubicBezTo>
                    <a:pt x="65" y="168"/>
                    <a:pt x="65" y="168"/>
                    <a:pt x="65" y="168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8" y="170"/>
                    <a:pt x="68" y="170"/>
                    <a:pt x="68" y="170"/>
                  </a:cubicBezTo>
                  <a:cubicBezTo>
                    <a:pt x="66" y="172"/>
                    <a:pt x="66" y="172"/>
                    <a:pt x="66" y="172"/>
                  </a:cubicBezTo>
                  <a:lnTo>
                    <a:pt x="67" y="175"/>
                  </a:lnTo>
                  <a:close/>
                  <a:moveTo>
                    <a:pt x="76" y="203"/>
                  </a:moveTo>
                  <a:cubicBezTo>
                    <a:pt x="74" y="202"/>
                    <a:pt x="74" y="202"/>
                    <a:pt x="74" y="202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3" y="201"/>
                    <a:pt x="73" y="201"/>
                    <a:pt x="73" y="201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4" y="198"/>
                    <a:pt x="74" y="198"/>
                    <a:pt x="74" y="198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5" y="201"/>
                    <a:pt x="75" y="201"/>
                    <a:pt x="75" y="201"/>
                  </a:cubicBezTo>
                  <a:lnTo>
                    <a:pt x="76" y="203"/>
                  </a:lnTo>
                  <a:close/>
                  <a:moveTo>
                    <a:pt x="76" y="144"/>
                  </a:moveTo>
                  <a:cubicBezTo>
                    <a:pt x="74" y="146"/>
                    <a:pt x="74" y="146"/>
                    <a:pt x="74" y="146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8" y="146"/>
                    <a:pt x="78" y="146"/>
                    <a:pt x="78" y="146"/>
                  </a:cubicBezTo>
                  <a:lnTo>
                    <a:pt x="76" y="144"/>
                  </a:lnTo>
                  <a:close/>
                  <a:moveTo>
                    <a:pt x="84" y="214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80" y="214"/>
                    <a:pt x="80" y="214"/>
                    <a:pt x="80" y="214"/>
                  </a:cubicBezTo>
                  <a:cubicBezTo>
                    <a:pt x="81" y="212"/>
                    <a:pt x="81" y="212"/>
                    <a:pt x="81" y="212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2" y="208"/>
                    <a:pt x="82" y="208"/>
                    <a:pt x="82" y="208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6" y="210"/>
                    <a:pt x="86" y="210"/>
                    <a:pt x="86" y="210"/>
                  </a:cubicBezTo>
                  <a:cubicBezTo>
                    <a:pt x="83" y="212"/>
                    <a:pt x="83" y="212"/>
                    <a:pt x="83" y="212"/>
                  </a:cubicBezTo>
                  <a:lnTo>
                    <a:pt x="84" y="214"/>
                  </a:lnTo>
                  <a:close/>
                  <a:moveTo>
                    <a:pt x="92" y="206"/>
                  </a:moveTo>
                  <a:cubicBezTo>
                    <a:pt x="90" y="204"/>
                    <a:pt x="90" y="204"/>
                    <a:pt x="90" y="204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8" y="203"/>
                    <a:pt x="88" y="203"/>
                    <a:pt x="88" y="203"/>
                  </a:cubicBezTo>
                  <a:cubicBezTo>
                    <a:pt x="86" y="201"/>
                    <a:pt x="86" y="201"/>
                    <a:pt x="86" y="201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90" y="202"/>
                    <a:pt x="90" y="202"/>
                    <a:pt x="90" y="202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1" y="203"/>
                    <a:pt x="91" y="203"/>
                    <a:pt x="91" y="203"/>
                  </a:cubicBezTo>
                  <a:lnTo>
                    <a:pt x="92" y="206"/>
                  </a:lnTo>
                  <a:close/>
                  <a:moveTo>
                    <a:pt x="102" y="222"/>
                  </a:moveTo>
                  <a:cubicBezTo>
                    <a:pt x="100" y="220"/>
                    <a:pt x="100" y="220"/>
                    <a:pt x="100" y="220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9" y="218"/>
                    <a:pt x="99" y="218"/>
                    <a:pt x="99" y="218"/>
                  </a:cubicBezTo>
                  <a:cubicBezTo>
                    <a:pt x="100" y="216"/>
                    <a:pt x="100" y="216"/>
                    <a:pt x="100" y="216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101" y="220"/>
                    <a:pt x="101" y="220"/>
                    <a:pt x="101" y="220"/>
                  </a:cubicBezTo>
                  <a:lnTo>
                    <a:pt x="102" y="222"/>
                  </a:lnTo>
                  <a:close/>
                  <a:moveTo>
                    <a:pt x="103" y="212"/>
                  </a:moveTo>
                  <a:cubicBezTo>
                    <a:pt x="101" y="211"/>
                    <a:pt x="101" y="211"/>
                    <a:pt x="101" y="211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1" y="207"/>
                    <a:pt x="101" y="207"/>
                    <a:pt x="101" y="207"/>
                  </a:cubicBezTo>
                  <a:cubicBezTo>
                    <a:pt x="101" y="209"/>
                    <a:pt x="101" y="209"/>
                    <a:pt x="101" y="209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102" y="210"/>
                    <a:pt x="102" y="210"/>
                    <a:pt x="102" y="210"/>
                  </a:cubicBezTo>
                  <a:lnTo>
                    <a:pt x="103" y="212"/>
                  </a:lnTo>
                  <a:close/>
                  <a:moveTo>
                    <a:pt x="102" y="201"/>
                  </a:moveTo>
                  <a:cubicBezTo>
                    <a:pt x="103" y="203"/>
                    <a:pt x="103" y="203"/>
                    <a:pt x="103" y="203"/>
                  </a:cubicBezTo>
                  <a:cubicBezTo>
                    <a:pt x="101" y="201"/>
                    <a:pt x="101" y="201"/>
                    <a:pt x="101" y="201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9" y="200"/>
                    <a:pt x="99" y="200"/>
                    <a:pt x="99" y="200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4" y="199"/>
                    <a:pt x="104" y="199"/>
                    <a:pt x="104" y="199"/>
                  </a:cubicBezTo>
                  <a:lnTo>
                    <a:pt x="102" y="201"/>
                  </a:lnTo>
                  <a:close/>
                  <a:moveTo>
                    <a:pt x="112" y="204"/>
                  </a:moveTo>
                  <a:cubicBezTo>
                    <a:pt x="109" y="202"/>
                    <a:pt x="109" y="202"/>
                    <a:pt x="109" y="202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9" y="200"/>
                    <a:pt x="109" y="200"/>
                    <a:pt x="109" y="200"/>
                  </a:cubicBezTo>
                  <a:cubicBezTo>
                    <a:pt x="109" y="198"/>
                    <a:pt x="109" y="198"/>
                    <a:pt x="109" y="198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13" y="200"/>
                    <a:pt x="113" y="200"/>
                    <a:pt x="113" y="200"/>
                  </a:cubicBezTo>
                  <a:cubicBezTo>
                    <a:pt x="111" y="201"/>
                    <a:pt x="111" y="201"/>
                    <a:pt x="111" y="201"/>
                  </a:cubicBezTo>
                  <a:lnTo>
                    <a:pt x="112" y="204"/>
                  </a:lnTo>
                  <a:close/>
                  <a:moveTo>
                    <a:pt x="114" y="179"/>
                  </a:moveTo>
                  <a:cubicBezTo>
                    <a:pt x="117" y="179"/>
                    <a:pt x="117" y="179"/>
                    <a:pt x="117" y="179"/>
                  </a:cubicBezTo>
                  <a:cubicBezTo>
                    <a:pt x="118" y="176"/>
                    <a:pt x="118" y="176"/>
                    <a:pt x="118" y="176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18" y="182"/>
                    <a:pt x="118" y="182"/>
                    <a:pt x="118" y="182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1"/>
                    <a:pt x="117" y="181"/>
                    <a:pt x="117" y="181"/>
                  </a:cubicBezTo>
                  <a:lnTo>
                    <a:pt x="114" y="179"/>
                  </a:lnTo>
                  <a:close/>
                  <a:moveTo>
                    <a:pt x="117" y="199"/>
                  </a:moveTo>
                  <a:cubicBezTo>
                    <a:pt x="117" y="197"/>
                    <a:pt x="117" y="197"/>
                    <a:pt x="117" y="197"/>
                  </a:cubicBezTo>
                  <a:cubicBezTo>
                    <a:pt x="116" y="196"/>
                    <a:pt x="116" y="196"/>
                    <a:pt x="116" y="196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118" y="194"/>
                    <a:pt x="118" y="194"/>
                    <a:pt x="118" y="194"/>
                  </a:cubicBezTo>
                  <a:cubicBezTo>
                    <a:pt x="119" y="196"/>
                    <a:pt x="119" y="196"/>
                    <a:pt x="119" y="196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20" y="199"/>
                    <a:pt x="120" y="199"/>
                    <a:pt x="120" y="199"/>
                  </a:cubicBezTo>
                  <a:cubicBezTo>
                    <a:pt x="118" y="198"/>
                    <a:pt x="118" y="198"/>
                    <a:pt x="118" y="198"/>
                  </a:cubicBezTo>
                  <a:lnTo>
                    <a:pt x="117" y="199"/>
                  </a:lnTo>
                  <a:close/>
                  <a:moveTo>
                    <a:pt x="144" y="158"/>
                  </a:moveTo>
                  <a:cubicBezTo>
                    <a:pt x="144" y="155"/>
                    <a:pt x="144" y="152"/>
                    <a:pt x="144" y="149"/>
                  </a:cubicBezTo>
                  <a:cubicBezTo>
                    <a:pt x="144" y="99"/>
                    <a:pt x="104" y="59"/>
                    <a:pt x="54" y="59"/>
                  </a:cubicBezTo>
                  <a:cubicBezTo>
                    <a:pt x="43" y="59"/>
                    <a:pt x="33" y="61"/>
                    <a:pt x="23" y="65"/>
                  </a:cubicBezTo>
                  <a:cubicBezTo>
                    <a:pt x="14" y="77"/>
                    <a:pt x="8" y="92"/>
                    <a:pt x="4" y="107"/>
                  </a:cubicBezTo>
                  <a:cubicBezTo>
                    <a:pt x="23" y="106"/>
                    <a:pt x="84" y="106"/>
                    <a:pt x="144" y="158"/>
                  </a:cubicBezTo>
                  <a:close/>
                  <a:moveTo>
                    <a:pt x="83" y="114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0" y="113"/>
                    <a:pt x="80" y="113"/>
                    <a:pt x="80" y="113"/>
                  </a:cubicBezTo>
                  <a:lnTo>
                    <a:pt x="83" y="114"/>
                  </a:lnTo>
                  <a:close/>
                  <a:moveTo>
                    <a:pt x="5" y="179"/>
                  </a:moveTo>
                  <a:cubicBezTo>
                    <a:pt x="5" y="180"/>
                    <a:pt x="5" y="181"/>
                    <a:pt x="6" y="182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5" y="1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</p:grpSp>
      <p:cxnSp>
        <p:nvCxnSpPr>
          <p:cNvPr id="8" name="Conector reto 7"/>
          <p:cNvCxnSpPr/>
          <p:nvPr/>
        </p:nvCxnSpPr>
        <p:spPr bwMode="auto">
          <a:xfrm flipV="1">
            <a:off x="1645661" y="1530684"/>
            <a:ext cx="6143142" cy="37448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72" name="Group 11"/>
          <p:cNvGrpSpPr>
            <a:grpSpLocks noChangeAspect="1"/>
          </p:cNvGrpSpPr>
          <p:nvPr/>
        </p:nvGrpSpPr>
        <p:grpSpPr bwMode="auto">
          <a:xfrm>
            <a:off x="3248198" y="1315450"/>
            <a:ext cx="412427" cy="446796"/>
            <a:chOff x="68" y="752"/>
            <a:chExt cx="803" cy="803"/>
          </a:xfrm>
          <a:solidFill>
            <a:schemeClr val="bg1">
              <a:lumMod val="75000"/>
            </a:schemeClr>
          </a:solidFill>
        </p:grpSpPr>
        <p:sp>
          <p:nvSpPr>
            <p:cNvPr id="73" name="Oval 12"/>
            <p:cNvSpPr>
              <a:spLocks noChangeAspect="1" noChangeArrowheads="1"/>
            </p:cNvSpPr>
            <p:nvPr/>
          </p:nvSpPr>
          <p:spPr bwMode="auto">
            <a:xfrm>
              <a:off x="68" y="752"/>
              <a:ext cx="803" cy="8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Oval 13"/>
            <p:cNvSpPr>
              <a:spLocks noChangeAspect="1" noChangeArrowheads="1"/>
            </p:cNvSpPr>
            <p:nvPr/>
          </p:nvSpPr>
          <p:spPr bwMode="auto">
            <a:xfrm>
              <a:off x="111" y="792"/>
              <a:ext cx="720" cy="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14"/>
            <p:cNvSpPr>
              <a:spLocks noChangeAspect="1"/>
            </p:cNvSpPr>
            <p:nvPr/>
          </p:nvSpPr>
          <p:spPr bwMode="auto">
            <a:xfrm>
              <a:off x="311" y="986"/>
              <a:ext cx="319" cy="335"/>
            </a:xfrm>
            <a:custGeom>
              <a:avLst/>
              <a:gdLst>
                <a:gd name="T0" fmla="*/ 116 w 319"/>
                <a:gd name="T1" fmla="*/ 205 h 335"/>
                <a:gd name="T2" fmla="*/ 0 w 319"/>
                <a:gd name="T3" fmla="*/ 205 h 335"/>
                <a:gd name="T4" fmla="*/ 0 w 319"/>
                <a:gd name="T5" fmla="*/ 129 h 335"/>
                <a:gd name="T6" fmla="*/ 116 w 319"/>
                <a:gd name="T7" fmla="*/ 129 h 335"/>
                <a:gd name="T8" fmla="*/ 116 w 319"/>
                <a:gd name="T9" fmla="*/ 0 h 335"/>
                <a:gd name="T10" fmla="*/ 201 w 319"/>
                <a:gd name="T11" fmla="*/ 0 h 335"/>
                <a:gd name="T12" fmla="*/ 201 w 319"/>
                <a:gd name="T13" fmla="*/ 129 h 335"/>
                <a:gd name="T14" fmla="*/ 319 w 319"/>
                <a:gd name="T15" fmla="*/ 129 h 335"/>
                <a:gd name="T16" fmla="*/ 319 w 319"/>
                <a:gd name="T17" fmla="*/ 205 h 335"/>
                <a:gd name="T18" fmla="*/ 201 w 319"/>
                <a:gd name="T19" fmla="*/ 205 h 335"/>
                <a:gd name="T20" fmla="*/ 201 w 319"/>
                <a:gd name="T21" fmla="*/ 335 h 335"/>
                <a:gd name="T22" fmla="*/ 116 w 319"/>
                <a:gd name="T23" fmla="*/ 335 h 335"/>
                <a:gd name="T24" fmla="*/ 116 w 319"/>
                <a:gd name="T25" fmla="*/ 205 h 3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9"/>
                <a:gd name="T40" fmla="*/ 0 h 335"/>
                <a:gd name="T41" fmla="*/ 319 w 319"/>
                <a:gd name="T42" fmla="*/ 335 h 3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9" h="335">
                  <a:moveTo>
                    <a:pt x="116" y="205"/>
                  </a:moveTo>
                  <a:lnTo>
                    <a:pt x="0" y="205"/>
                  </a:lnTo>
                  <a:lnTo>
                    <a:pt x="0" y="129"/>
                  </a:lnTo>
                  <a:lnTo>
                    <a:pt x="116" y="129"/>
                  </a:lnTo>
                  <a:lnTo>
                    <a:pt x="116" y="0"/>
                  </a:lnTo>
                  <a:lnTo>
                    <a:pt x="201" y="0"/>
                  </a:lnTo>
                  <a:lnTo>
                    <a:pt x="201" y="129"/>
                  </a:lnTo>
                  <a:lnTo>
                    <a:pt x="319" y="129"/>
                  </a:lnTo>
                  <a:lnTo>
                    <a:pt x="319" y="205"/>
                  </a:lnTo>
                  <a:lnTo>
                    <a:pt x="201" y="205"/>
                  </a:lnTo>
                  <a:lnTo>
                    <a:pt x="201" y="335"/>
                  </a:lnTo>
                  <a:lnTo>
                    <a:pt x="116" y="335"/>
                  </a:lnTo>
                  <a:lnTo>
                    <a:pt x="116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76" name="Group 23"/>
          <p:cNvGrpSpPr>
            <a:grpSpLocks noChangeAspect="1"/>
          </p:cNvGrpSpPr>
          <p:nvPr/>
        </p:nvGrpSpPr>
        <p:grpSpPr bwMode="auto">
          <a:xfrm>
            <a:off x="5411730" y="1316288"/>
            <a:ext cx="412427" cy="445127"/>
            <a:chOff x="4915" y="752"/>
            <a:chExt cx="806" cy="803"/>
          </a:xfrm>
          <a:solidFill>
            <a:schemeClr val="bg1">
              <a:lumMod val="75000"/>
            </a:schemeClr>
          </a:solidFill>
        </p:grpSpPr>
        <p:sp>
          <p:nvSpPr>
            <p:cNvPr id="77" name="Oval 24"/>
            <p:cNvSpPr>
              <a:spLocks noChangeAspect="1" noChangeArrowheads="1"/>
            </p:cNvSpPr>
            <p:nvPr/>
          </p:nvSpPr>
          <p:spPr bwMode="auto">
            <a:xfrm>
              <a:off x="4915" y="752"/>
              <a:ext cx="806" cy="80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4958" y="792"/>
              <a:ext cx="720" cy="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26"/>
            <p:cNvSpPr>
              <a:spLocks noChangeAspect="1" noEditPoints="1"/>
            </p:cNvSpPr>
            <p:nvPr/>
          </p:nvSpPr>
          <p:spPr bwMode="auto">
            <a:xfrm>
              <a:off x="5158" y="1042"/>
              <a:ext cx="319" cy="222"/>
            </a:xfrm>
            <a:custGeom>
              <a:avLst/>
              <a:gdLst>
                <a:gd name="T0" fmla="*/ 0 w 319"/>
                <a:gd name="T1" fmla="*/ 0 h 222"/>
                <a:gd name="T2" fmla="*/ 319 w 319"/>
                <a:gd name="T3" fmla="*/ 0 h 222"/>
                <a:gd name="T4" fmla="*/ 319 w 319"/>
                <a:gd name="T5" fmla="*/ 78 h 222"/>
                <a:gd name="T6" fmla="*/ 0 w 319"/>
                <a:gd name="T7" fmla="*/ 78 h 222"/>
                <a:gd name="T8" fmla="*/ 0 w 319"/>
                <a:gd name="T9" fmla="*/ 0 h 222"/>
                <a:gd name="T10" fmla="*/ 0 w 319"/>
                <a:gd name="T11" fmla="*/ 147 h 222"/>
                <a:gd name="T12" fmla="*/ 319 w 319"/>
                <a:gd name="T13" fmla="*/ 147 h 222"/>
                <a:gd name="T14" fmla="*/ 319 w 319"/>
                <a:gd name="T15" fmla="*/ 222 h 222"/>
                <a:gd name="T16" fmla="*/ 0 w 319"/>
                <a:gd name="T17" fmla="*/ 222 h 222"/>
                <a:gd name="T18" fmla="*/ 0 w 319"/>
                <a:gd name="T19" fmla="*/ 147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9"/>
                <a:gd name="T31" fmla="*/ 0 h 222"/>
                <a:gd name="T32" fmla="*/ 319 w 319"/>
                <a:gd name="T33" fmla="*/ 222 h 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9" h="222">
                  <a:moveTo>
                    <a:pt x="0" y="0"/>
                  </a:moveTo>
                  <a:lnTo>
                    <a:pt x="319" y="0"/>
                  </a:lnTo>
                  <a:lnTo>
                    <a:pt x="319" y="78"/>
                  </a:lnTo>
                  <a:lnTo>
                    <a:pt x="0" y="78"/>
                  </a:lnTo>
                  <a:lnTo>
                    <a:pt x="0" y="0"/>
                  </a:lnTo>
                  <a:close/>
                  <a:moveTo>
                    <a:pt x="0" y="147"/>
                  </a:moveTo>
                  <a:lnTo>
                    <a:pt x="319" y="147"/>
                  </a:lnTo>
                  <a:lnTo>
                    <a:pt x="319" y="222"/>
                  </a:lnTo>
                  <a:lnTo>
                    <a:pt x="0" y="222"/>
                  </a:lnTo>
                  <a:lnTo>
                    <a:pt x="0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69" name="Retângulo 3"/>
          <p:cNvSpPr/>
          <p:nvPr/>
        </p:nvSpPr>
        <p:spPr bwMode="auto">
          <a:xfrm>
            <a:off x="3454412" y="3989593"/>
            <a:ext cx="1385689" cy="14136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80" name="Retângulo 3"/>
          <p:cNvSpPr/>
          <p:nvPr/>
        </p:nvSpPr>
        <p:spPr bwMode="auto">
          <a:xfrm>
            <a:off x="7440442" y="4103678"/>
            <a:ext cx="1385689" cy="14136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 animBg="1"/>
    </p:bldLst>
  </p:timing>
</p:sld>
</file>

<file path=ppt/theme/theme1.xml><?xml version="1.0" encoding="utf-8"?>
<a:theme xmlns:a="http://schemas.openxmlformats.org/drawingml/2006/main" name="1_1. TemaItaú">
  <a:themeElements>
    <a:clrScheme name="CoresItaú">
      <a:dk1>
        <a:sysClr val="windowText" lastClr="000000"/>
      </a:dk1>
      <a:lt1>
        <a:sysClr val="window" lastClr="FFFFFF"/>
      </a:lt1>
      <a:dk2>
        <a:srgbClr val="5A5A5A"/>
      </a:dk2>
      <a:lt2>
        <a:srgbClr val="5A5A5A"/>
      </a:lt2>
      <a:accent1>
        <a:srgbClr val="163358"/>
      </a:accent1>
      <a:accent2>
        <a:srgbClr val="6E6E6E"/>
      </a:accent2>
      <a:accent3>
        <a:srgbClr val="F79441"/>
      </a:accent3>
      <a:accent4>
        <a:srgbClr val="4D8B74"/>
      </a:accent4>
      <a:accent5>
        <a:srgbClr val="701517"/>
      </a:accent5>
      <a:accent6>
        <a:srgbClr val="BDBDBD"/>
      </a:accent6>
      <a:hlink>
        <a:srgbClr val="045ABE"/>
      </a:hlink>
      <a:folHlink>
        <a:srgbClr val="7F7F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4F6D"/>
        </a:dk2>
        <a:lt2>
          <a:srgbClr val="8C8A87"/>
        </a:lt2>
        <a:accent1>
          <a:srgbClr val="004F6D"/>
        </a:accent1>
        <a:accent2>
          <a:srgbClr val="E2D8BF"/>
        </a:accent2>
        <a:accent3>
          <a:srgbClr val="FFFFFF"/>
        </a:accent3>
        <a:accent4>
          <a:srgbClr val="000000"/>
        </a:accent4>
        <a:accent5>
          <a:srgbClr val="AAB2BA"/>
        </a:accent5>
        <a:accent6>
          <a:srgbClr val="CDC4AD"/>
        </a:accent6>
        <a:hlink>
          <a:srgbClr val="DC241F"/>
        </a:hlink>
        <a:folHlink>
          <a:srgbClr val="55BE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resItaú">
    <a:dk1>
      <a:sysClr val="windowText" lastClr="000000"/>
    </a:dk1>
    <a:lt1>
      <a:sysClr val="window" lastClr="FFFFFF"/>
    </a:lt1>
    <a:dk2>
      <a:srgbClr val="5A5A5A"/>
    </a:dk2>
    <a:lt2>
      <a:srgbClr val="5A5A5A"/>
    </a:lt2>
    <a:accent1>
      <a:srgbClr val="163358"/>
    </a:accent1>
    <a:accent2>
      <a:srgbClr val="6E6E6E"/>
    </a:accent2>
    <a:accent3>
      <a:srgbClr val="F79441"/>
    </a:accent3>
    <a:accent4>
      <a:srgbClr val="4D8B74"/>
    </a:accent4>
    <a:accent5>
      <a:srgbClr val="701517"/>
    </a:accent5>
    <a:accent6>
      <a:srgbClr val="BDBDBD"/>
    </a:accent6>
    <a:hlink>
      <a:srgbClr val="045ABE"/>
    </a:hlink>
    <a:folHlink>
      <a:srgbClr val="7F7F7F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1453</Words>
  <Application>Microsoft Office PowerPoint</Application>
  <PresentationFormat>On-screen Show (4:3)</PresentationFormat>
  <Paragraphs>287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Verdana</vt:lpstr>
      <vt:lpstr>Wingdings</vt:lpstr>
      <vt:lpstr>1_1. TemaItaú</vt:lpstr>
      <vt:lpstr>PowerPoint Presentation</vt:lpstr>
      <vt:lpstr>A Previdência Social em um contexto de envelhecimento da população</vt:lpstr>
      <vt:lpstr>A existência de regras diferentes para a aposentadoria não é uma exclusividade da Grécia</vt:lpstr>
      <vt:lpstr>O paradoxo da previdência brasileira: país de renda média jovem</vt:lpstr>
      <vt:lpstr>Sem reformas, esta situação será ainda mais  dramática em 2050</vt:lpstr>
      <vt:lpstr>Uma parte da explicação para este fenômeno é a transição demográfica</vt:lpstr>
      <vt:lpstr>A mudança da estrutura etária brasileira é clara</vt:lpstr>
      <vt:lpstr>Ainda que seja ilustrativa, a pirâmide não conta toda a história</vt:lpstr>
      <vt:lpstr>Desafio econômico associado a este processo é enorme</vt:lpstr>
      <vt:lpstr>Se ainda somos um país jovem, por que os gastos com pensões são um problema no Brasil?</vt:lpstr>
      <vt:lpstr>Se ainda somos um país jovem, por que os gastos com pensões são um problema no Brasil?</vt:lpstr>
      <vt:lpstr>Do ponto de vista federal, ambos os pilares continuarão deficitários</vt:lpstr>
      <vt:lpstr>Como podemos estimar o déficit do RGPS? </vt:lpstr>
      <vt:lpstr>Cenário Base contempla um forte aumento dos gastos</vt:lpstr>
      <vt:lpstr>Cenários alternativos são baseados em dois grandes temas</vt:lpstr>
      <vt:lpstr>Além das novas regras, será preciso avaliar como será a transição</vt:lpstr>
      <vt:lpstr>Tendência de forte aumento dos gastos exige uma resposta célere</vt:lpstr>
      <vt:lpstr>Conclusão</vt:lpstr>
    </vt:vector>
  </TitlesOfParts>
  <Company>Itau Unibanco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 Rocha Bonini</dc:creator>
  <cp:lastModifiedBy>Aquiles Do Lago Salvador Mosca</cp:lastModifiedBy>
  <cp:revision>1</cp:revision>
  <dcterms:created xsi:type="dcterms:W3CDTF">2017-06-26T17:59:26Z</dcterms:created>
  <dcterms:modified xsi:type="dcterms:W3CDTF">2017-06-26T19:49:45Z</dcterms:modified>
</cp:coreProperties>
</file>